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556500" cy="10693400"/>
  <p:notesSz cx="6858000" cy="9144000"/>
  <p:embeddedFontLst>
    <p:embeddedFont>
      <p:font typeface="Glacial Indifference" panose="020B0604020202020204" charset="0"/>
      <p:regular r:id="rId6"/>
    </p:embeddedFont>
    <p:embeddedFont>
      <p:font typeface="Glacial Indifference Bold" panose="020B0604020202020204" charset="0"/>
      <p:regular r:id="rId7"/>
    </p:embeddedFont>
    <p:embeddedFont>
      <p:font typeface="Glacial Indifference Bold Italics" panose="020B0604020202020204" charset="0"/>
      <p:regular r:id="rId8"/>
    </p:embeddedFont>
    <p:embeddedFont>
      <p:font typeface="Glacial Indifference Italics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31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e Chabiague" userId="696dd518-bbf5-41a2-82fd-16f23f19371a" providerId="ADAL" clId="{D0AA5CF7-C84C-4216-BA40-3BF3FE0D2390}"/>
    <pc:docChg chg="modSld">
      <pc:chgData name="Karine Chabiague" userId="696dd518-bbf5-41a2-82fd-16f23f19371a" providerId="ADAL" clId="{D0AA5CF7-C84C-4216-BA40-3BF3FE0D2390}" dt="2024-09-04T20:13:01.195" v="18" actId="113"/>
      <pc:docMkLst>
        <pc:docMk/>
      </pc:docMkLst>
      <pc:sldChg chg="modSp mod">
        <pc:chgData name="Karine Chabiague" userId="696dd518-bbf5-41a2-82fd-16f23f19371a" providerId="ADAL" clId="{D0AA5CF7-C84C-4216-BA40-3BF3FE0D2390}" dt="2024-09-04T20:13:01.195" v="18" actId="113"/>
        <pc:sldMkLst>
          <pc:docMk/>
          <pc:sldMk cId="0" sldId="259"/>
        </pc:sldMkLst>
        <pc:spChg chg="mod">
          <ac:chgData name="Karine Chabiague" userId="696dd518-bbf5-41a2-82fd-16f23f19371a" providerId="ADAL" clId="{D0AA5CF7-C84C-4216-BA40-3BF3FE0D2390}" dt="2024-09-04T20:13:01.195" v="18" actId="113"/>
          <ac:spMkLst>
            <pc:docMk/>
            <pc:sldMk cId="0" sldId="259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7371" t="1046" r="27411" b="1004"/>
          <a:stretch>
            <a:fillRect/>
          </a:stretch>
        </p:blipFill>
        <p:spPr>
          <a:xfrm>
            <a:off x="35741" y="17054"/>
            <a:ext cx="7556500" cy="106934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34" y="2451100"/>
            <a:ext cx="7070349" cy="1855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79"/>
              </a:lnSpc>
            </a:pPr>
            <a:r>
              <a:rPr lang="en-US" sz="5342" dirty="0">
                <a:solidFill>
                  <a:srgbClr val="FFFFFF"/>
                </a:solidFill>
                <a:latin typeface="Glacial Indifference Bold"/>
              </a:rPr>
              <a:t>PÉRIODE DE TRAVAUX SCOLAIRE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F40FBE2-DDC9-A01E-55FA-05FF07BBF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450" y="632823"/>
            <a:ext cx="2708127" cy="11570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60751" y="187830"/>
            <a:ext cx="2261821" cy="990893"/>
          </a:xfrm>
          <a:custGeom>
            <a:avLst/>
            <a:gdLst/>
            <a:ahLst/>
            <a:cxnLst/>
            <a:rect l="l" t="t" r="r" b="b"/>
            <a:pathLst>
              <a:path w="2261821" h="990893">
                <a:moveTo>
                  <a:pt x="0" y="0"/>
                </a:moveTo>
                <a:lnTo>
                  <a:pt x="2261821" y="0"/>
                </a:lnTo>
                <a:lnTo>
                  <a:pt x="2261821" y="990893"/>
                </a:lnTo>
                <a:lnTo>
                  <a:pt x="0" y="9908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30229" y="9087477"/>
            <a:ext cx="7620001" cy="1605923"/>
          </a:xfrm>
          <a:custGeom>
            <a:avLst/>
            <a:gdLst/>
            <a:ahLst/>
            <a:cxnLst/>
            <a:rect l="l" t="t" r="r" b="b"/>
            <a:pathLst>
              <a:path w="8799578" h="1605923">
                <a:moveTo>
                  <a:pt x="0" y="0"/>
                </a:moveTo>
                <a:lnTo>
                  <a:pt x="8799578" y="0"/>
                </a:lnTo>
                <a:lnTo>
                  <a:pt x="8799578" y="1605923"/>
                </a:lnTo>
                <a:lnTo>
                  <a:pt x="0" y="16059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TextBox 4"/>
          <p:cNvSpPr txBox="1"/>
          <p:nvPr/>
        </p:nvSpPr>
        <p:spPr>
          <a:xfrm>
            <a:off x="595427" y="3142198"/>
            <a:ext cx="6369147" cy="315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1"/>
              </a:lnSpc>
            </a:pPr>
            <a:r>
              <a:rPr lang="en-US" sz="1844" spc="147">
                <a:solidFill>
                  <a:srgbClr val="000000"/>
                </a:solidFill>
                <a:latin typeface="Glacial Indifference Bold"/>
              </a:rPr>
              <a:t>RESPONSABILITÉS DU PARENT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5657" y="3760489"/>
            <a:ext cx="6369147" cy="1070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62"/>
              </a:lnSpc>
            </a:pPr>
            <a:r>
              <a:rPr lang="en-US" sz="1787" spc="-35">
                <a:solidFill>
                  <a:srgbClr val="000000"/>
                </a:solidFill>
                <a:latin typeface="Glacial Indifference Italics"/>
              </a:rPr>
              <a:t>Le parent demeure le premier responsable des devoirs et leçons de son enfant. Il n'a aucune obligation à inscrire l'enfant à ce service.  De plus, il doit s'assurer d'avoir signé le contrat et d'en respecter les conditions. Son enfant doit être volontaire pour être inscrit à cette période.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55657" y="7479798"/>
            <a:ext cx="6369147" cy="1938716"/>
            <a:chOff x="0" y="-38100"/>
            <a:chExt cx="8492196" cy="2584954"/>
          </a:xfrm>
        </p:grpSpPr>
        <p:sp>
          <p:nvSpPr>
            <p:cNvPr id="7" name="TextBox 7"/>
            <p:cNvSpPr txBox="1"/>
            <p:nvPr/>
          </p:nvSpPr>
          <p:spPr>
            <a:xfrm>
              <a:off x="0" y="-38100"/>
              <a:ext cx="8492196" cy="4074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81"/>
                </a:lnSpc>
              </a:pPr>
              <a:r>
                <a:rPr lang="en-US" sz="1844" spc="147">
                  <a:solidFill>
                    <a:srgbClr val="000000"/>
                  </a:solidFill>
                  <a:latin typeface="Glacial Indifference Bold"/>
                </a:rPr>
                <a:t>HORAIRE DE LA PÉRIODE DE TRAVAUX SCOLAIRES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55633"/>
              <a:ext cx="8492196" cy="585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62"/>
                </a:lnSpc>
              </a:pP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Du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 Italics"/>
                </a:rPr>
                <a:t>lundi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 au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 Italics"/>
                </a:rPr>
                <a:t>jeudi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 de 16h30 à 17h00. </a:t>
              </a:r>
            </a:p>
            <a:p>
              <a:pPr algn="r">
                <a:lnSpc>
                  <a:spcPts val="1662"/>
                </a:lnSpc>
              </a:pPr>
              <a:endParaRPr lang="en-US" sz="1787" spc="-35" dirty="0">
                <a:solidFill>
                  <a:srgbClr val="000000"/>
                </a:solidFill>
                <a:latin typeface="Glacial Indifference Itali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191095"/>
              <a:ext cx="8492196" cy="3557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25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23338" y="1301169"/>
            <a:ext cx="6369147" cy="315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1"/>
              </a:lnSpc>
            </a:pPr>
            <a:r>
              <a:rPr lang="en-US" sz="1844" spc="147">
                <a:solidFill>
                  <a:srgbClr val="000000"/>
                </a:solidFill>
                <a:latin typeface="Glacial Indifference Bold"/>
              </a:rPr>
              <a:t>CE QU'EN DIT LA LOI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5438" y="4000564"/>
            <a:ext cx="6369147" cy="276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5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756000" y="3790682"/>
            <a:ext cx="6369147" cy="276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5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595427" y="4741080"/>
            <a:ext cx="6369147" cy="276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5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523338" y="5026950"/>
            <a:ext cx="6369147" cy="315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1"/>
              </a:lnSpc>
            </a:pPr>
            <a:r>
              <a:rPr lang="en-US" sz="1844" spc="147">
                <a:solidFill>
                  <a:srgbClr val="000000"/>
                </a:solidFill>
                <a:latin typeface="Glacial Indifference Bold"/>
              </a:rPr>
              <a:t>RESPONSABILITÉS DE L'ENFANT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55657" y="5542084"/>
            <a:ext cx="6369147" cy="1699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5895" lvl="1" indent="-192947" algn="just">
              <a:lnSpc>
                <a:spcPts val="1662"/>
              </a:lnSpc>
              <a:buFont typeface="Arial"/>
              <a:buChar char="•"/>
            </a:pPr>
            <a:r>
              <a:rPr lang="en-US" sz="1787" spc="-35" dirty="0">
                <a:solidFill>
                  <a:srgbClr val="000000"/>
                </a:solidFill>
                <a:latin typeface="Glacial Indifference Italics"/>
              </a:rPr>
              <a:t>Se </a:t>
            </a:r>
            <a:r>
              <a:rPr lang="en-US" sz="1787" spc="-35" dirty="0" err="1">
                <a:solidFill>
                  <a:srgbClr val="000000"/>
                </a:solidFill>
                <a:latin typeface="Glacial Indifference Italics"/>
              </a:rPr>
              <a:t>présenter</a:t>
            </a:r>
            <a:r>
              <a:rPr lang="en-US" sz="1787" spc="-35" dirty="0">
                <a:solidFill>
                  <a:srgbClr val="000000"/>
                </a:solidFill>
                <a:latin typeface="Glacial Indifference Italics"/>
              </a:rPr>
              <a:t> à </a:t>
            </a:r>
            <a:r>
              <a:rPr lang="en-US" sz="1787" spc="-35" dirty="0" err="1">
                <a:solidFill>
                  <a:srgbClr val="000000"/>
                </a:solidFill>
                <a:latin typeface="Glacial Indifference Italics"/>
              </a:rPr>
              <a:t>l'endroit</a:t>
            </a:r>
            <a:r>
              <a:rPr lang="en-US" sz="1787" spc="-35" dirty="0">
                <a:solidFill>
                  <a:srgbClr val="000000"/>
                </a:solidFill>
                <a:latin typeface="Glacial Indifference Italics"/>
              </a:rPr>
              <a:t> </a:t>
            </a:r>
            <a:r>
              <a:rPr lang="en-US" sz="1787" spc="-35" dirty="0" err="1">
                <a:solidFill>
                  <a:srgbClr val="000000"/>
                </a:solidFill>
                <a:latin typeface="Glacial Indifference Italics"/>
              </a:rPr>
              <a:t>prévu</a:t>
            </a:r>
            <a:r>
              <a:rPr lang="en-US" sz="1787" spc="-35" dirty="0">
                <a:solidFill>
                  <a:srgbClr val="000000"/>
                </a:solidFill>
                <a:latin typeface="Glacial Indifference Italics"/>
              </a:rPr>
              <a:t>;</a:t>
            </a:r>
          </a:p>
          <a:p>
            <a:pPr marL="385895" lvl="1" indent="-192947" algn="just">
              <a:lnSpc>
                <a:spcPts val="1662"/>
              </a:lnSpc>
              <a:buFont typeface="Arial"/>
              <a:buChar char="•"/>
            </a:pPr>
            <a:r>
              <a:rPr lang="en-US" sz="1787" spc="-35" dirty="0" err="1">
                <a:solidFill>
                  <a:srgbClr val="000000"/>
                </a:solidFill>
                <a:latin typeface="Glacial Indifference Italics"/>
              </a:rPr>
              <a:t>Exécuter</a:t>
            </a:r>
            <a:r>
              <a:rPr lang="en-US" sz="1787" spc="-35" dirty="0">
                <a:solidFill>
                  <a:srgbClr val="000000"/>
                </a:solidFill>
                <a:latin typeface="Glacial Indifference Italics"/>
              </a:rPr>
              <a:t> </a:t>
            </a:r>
            <a:r>
              <a:rPr lang="en-US" sz="1787" spc="-35" dirty="0" err="1">
                <a:solidFill>
                  <a:srgbClr val="000000"/>
                </a:solidFill>
                <a:latin typeface="Glacial Indifference Italics"/>
              </a:rPr>
              <a:t>ses</a:t>
            </a:r>
            <a:r>
              <a:rPr lang="en-US" sz="1787" spc="-35" dirty="0">
                <a:solidFill>
                  <a:srgbClr val="000000"/>
                </a:solidFill>
                <a:latin typeface="Glacial Indifference Italics"/>
              </a:rPr>
              <a:t> travaux;</a:t>
            </a:r>
          </a:p>
          <a:p>
            <a:pPr marL="385895" lvl="1" indent="-192947" algn="just">
              <a:lnSpc>
                <a:spcPts val="1662"/>
              </a:lnSpc>
              <a:buFont typeface="Arial"/>
              <a:buChar char="•"/>
            </a:pPr>
            <a:r>
              <a:rPr lang="en-US" sz="1787" spc="-35" dirty="0" err="1">
                <a:solidFill>
                  <a:srgbClr val="000000"/>
                </a:solidFill>
                <a:latin typeface="Glacial Indifference Italics"/>
              </a:rPr>
              <a:t>Utiliser</a:t>
            </a:r>
            <a:r>
              <a:rPr lang="en-US" sz="1787" spc="-35" dirty="0">
                <a:solidFill>
                  <a:srgbClr val="000000"/>
                </a:solidFill>
                <a:latin typeface="Glacial Indifference Italics"/>
              </a:rPr>
              <a:t> </a:t>
            </a:r>
            <a:r>
              <a:rPr lang="en-US" sz="1787" spc="-35" dirty="0" err="1">
                <a:solidFill>
                  <a:srgbClr val="000000"/>
                </a:solidFill>
                <a:latin typeface="Glacial Indifference Italics"/>
              </a:rPr>
              <a:t>adéquatement</a:t>
            </a:r>
            <a:r>
              <a:rPr lang="en-US" sz="1787" spc="-35" dirty="0">
                <a:solidFill>
                  <a:srgbClr val="000000"/>
                </a:solidFill>
                <a:latin typeface="Glacial Indifference Italics"/>
              </a:rPr>
              <a:t> le temps </a:t>
            </a:r>
            <a:r>
              <a:rPr lang="en-US" sz="1787" spc="-35" dirty="0" err="1">
                <a:solidFill>
                  <a:srgbClr val="000000"/>
                </a:solidFill>
                <a:latin typeface="Glacial Indifference Italics"/>
              </a:rPr>
              <a:t>réservé</a:t>
            </a:r>
            <a:r>
              <a:rPr lang="en-US" sz="1787" spc="-35" dirty="0">
                <a:solidFill>
                  <a:srgbClr val="000000"/>
                </a:solidFill>
                <a:latin typeface="Glacial Indifference Italics"/>
              </a:rPr>
              <a:t> à la </a:t>
            </a:r>
            <a:r>
              <a:rPr lang="en-US" sz="1787" spc="-35" dirty="0" err="1">
                <a:solidFill>
                  <a:srgbClr val="000000"/>
                </a:solidFill>
                <a:latin typeface="Glacial Indifference Italics"/>
              </a:rPr>
              <a:t>période</a:t>
            </a:r>
            <a:r>
              <a:rPr lang="en-US" sz="1787" spc="-35" dirty="0">
                <a:solidFill>
                  <a:srgbClr val="000000"/>
                </a:solidFill>
                <a:latin typeface="Glacial Indifference Italics"/>
              </a:rPr>
              <a:t> de travaux </a:t>
            </a:r>
            <a:r>
              <a:rPr lang="en-US" sz="1787" spc="-35" dirty="0" err="1">
                <a:solidFill>
                  <a:srgbClr val="000000"/>
                </a:solidFill>
                <a:latin typeface="Glacial Indifference Italics"/>
              </a:rPr>
              <a:t>scolaires</a:t>
            </a:r>
            <a:r>
              <a:rPr lang="en-US" sz="1787" spc="-35" dirty="0">
                <a:solidFill>
                  <a:srgbClr val="000000"/>
                </a:solidFill>
                <a:latin typeface="Glacial Indifference Italics"/>
              </a:rPr>
              <a:t>;</a:t>
            </a:r>
          </a:p>
          <a:p>
            <a:pPr marL="385895" lvl="1" indent="-192947" algn="just">
              <a:lnSpc>
                <a:spcPts val="1662"/>
              </a:lnSpc>
              <a:buFont typeface="Arial"/>
              <a:buChar char="•"/>
            </a:pPr>
            <a:r>
              <a:rPr lang="en-US" sz="1787" spc="-35" dirty="0" err="1">
                <a:solidFill>
                  <a:srgbClr val="000000"/>
                </a:solidFill>
                <a:latin typeface="Glacial Indifference Italics"/>
              </a:rPr>
              <a:t>Utiliser</a:t>
            </a:r>
            <a:r>
              <a:rPr lang="en-US" sz="1787" spc="-35" dirty="0">
                <a:solidFill>
                  <a:srgbClr val="000000"/>
                </a:solidFill>
                <a:latin typeface="Glacial Indifference Italics"/>
              </a:rPr>
              <a:t> les </a:t>
            </a:r>
            <a:r>
              <a:rPr lang="en-US" sz="1787" spc="-35" dirty="0" err="1">
                <a:solidFill>
                  <a:srgbClr val="000000"/>
                </a:solidFill>
                <a:latin typeface="Glacial Indifference Italics"/>
              </a:rPr>
              <a:t>ressources</a:t>
            </a:r>
            <a:r>
              <a:rPr lang="en-US" sz="1787" spc="-35" dirty="0">
                <a:solidFill>
                  <a:srgbClr val="000000"/>
                </a:solidFill>
                <a:latin typeface="Glacial Indifference Italics"/>
              </a:rPr>
              <a:t> mises à </a:t>
            </a:r>
            <a:r>
              <a:rPr lang="en-US" sz="1787" spc="-35" dirty="0" err="1">
                <a:solidFill>
                  <a:srgbClr val="000000"/>
                </a:solidFill>
                <a:latin typeface="Glacial Indifference Italics"/>
              </a:rPr>
              <a:t>sa</a:t>
            </a:r>
            <a:r>
              <a:rPr lang="en-US" sz="1787" spc="-35" dirty="0">
                <a:solidFill>
                  <a:srgbClr val="000000"/>
                </a:solidFill>
                <a:latin typeface="Glacial Indifference Italics"/>
              </a:rPr>
              <a:t> disposition;</a:t>
            </a:r>
          </a:p>
          <a:p>
            <a:pPr marL="385895" lvl="1" indent="-192947" algn="just">
              <a:lnSpc>
                <a:spcPts val="1662"/>
              </a:lnSpc>
              <a:buFont typeface="Arial"/>
              <a:buChar char="•"/>
            </a:pPr>
            <a:r>
              <a:rPr lang="en-US" sz="1787" spc="-35" dirty="0" err="1">
                <a:solidFill>
                  <a:srgbClr val="000000"/>
                </a:solidFill>
                <a:latin typeface="Glacial Indifference Italics"/>
              </a:rPr>
              <a:t>Avoir</a:t>
            </a:r>
            <a:r>
              <a:rPr lang="en-US" sz="1787" spc="-35" dirty="0">
                <a:solidFill>
                  <a:srgbClr val="000000"/>
                </a:solidFill>
                <a:latin typeface="Glacial Indifference Italics"/>
              </a:rPr>
              <a:t> son matériel;</a:t>
            </a:r>
          </a:p>
          <a:p>
            <a:pPr marL="385895" lvl="1" indent="-192947" algn="just">
              <a:lnSpc>
                <a:spcPts val="1662"/>
              </a:lnSpc>
              <a:buFont typeface="Arial"/>
              <a:buChar char="•"/>
            </a:pPr>
            <a:r>
              <a:rPr lang="en-US" sz="1787" spc="-35" dirty="0" err="1">
                <a:solidFill>
                  <a:srgbClr val="000000"/>
                </a:solidFill>
                <a:latin typeface="Glacial Indifference Italics"/>
              </a:rPr>
              <a:t>Travailler</a:t>
            </a:r>
            <a:r>
              <a:rPr lang="en-US" sz="1787" spc="-35" dirty="0">
                <a:solidFill>
                  <a:srgbClr val="000000"/>
                </a:solidFill>
                <a:latin typeface="Glacial Indifference Italics"/>
              </a:rPr>
              <a:t> </a:t>
            </a:r>
            <a:r>
              <a:rPr lang="en-US" sz="1787" spc="-35" dirty="0" err="1">
                <a:solidFill>
                  <a:srgbClr val="000000"/>
                </a:solidFill>
                <a:latin typeface="Glacial Indifference Italics"/>
              </a:rPr>
              <a:t>calmement</a:t>
            </a:r>
            <a:r>
              <a:rPr lang="en-US" sz="1787" spc="-35" dirty="0">
                <a:solidFill>
                  <a:srgbClr val="000000"/>
                </a:solidFill>
                <a:latin typeface="Glacial Indifference Italics"/>
              </a:rPr>
              <a:t> à </a:t>
            </a:r>
            <a:r>
              <a:rPr lang="en-US" sz="1787" spc="-35" dirty="0" err="1">
                <a:solidFill>
                  <a:srgbClr val="000000"/>
                </a:solidFill>
                <a:latin typeface="Glacial Indifference Italics"/>
              </a:rPr>
              <a:t>sa</a:t>
            </a:r>
            <a:r>
              <a:rPr lang="en-US" sz="1787" spc="-35" dirty="0">
                <a:solidFill>
                  <a:srgbClr val="000000"/>
                </a:solidFill>
                <a:latin typeface="Glacial Indifference Italics"/>
              </a:rPr>
              <a:t> place;</a:t>
            </a:r>
          </a:p>
          <a:p>
            <a:pPr marL="385895" lvl="1" indent="-192947" algn="just">
              <a:lnSpc>
                <a:spcPts val="1662"/>
              </a:lnSpc>
              <a:buFont typeface="Arial"/>
              <a:buChar char="•"/>
            </a:pPr>
            <a:r>
              <a:rPr lang="en-US" sz="1787" spc="-35" dirty="0">
                <a:solidFill>
                  <a:srgbClr val="000000"/>
                </a:solidFill>
                <a:latin typeface="Glacial Indifference Italics"/>
              </a:rPr>
              <a:t>Prendre </a:t>
            </a:r>
            <a:r>
              <a:rPr lang="en-US" sz="1787" spc="-35" dirty="0" err="1">
                <a:solidFill>
                  <a:srgbClr val="000000"/>
                </a:solidFill>
                <a:latin typeface="Glacial Indifference Italics"/>
              </a:rPr>
              <a:t>soin</a:t>
            </a:r>
            <a:r>
              <a:rPr lang="en-US" sz="1787" spc="-35" dirty="0">
                <a:solidFill>
                  <a:srgbClr val="000000"/>
                </a:solidFill>
                <a:latin typeface="Glacial Indifference Italics"/>
              </a:rPr>
              <a:t> de son </a:t>
            </a:r>
            <a:r>
              <a:rPr lang="en-US" sz="1787" spc="-35" dirty="0" err="1">
                <a:solidFill>
                  <a:srgbClr val="000000"/>
                </a:solidFill>
                <a:latin typeface="Glacial Indifference Italics"/>
              </a:rPr>
              <a:t>environnement</a:t>
            </a:r>
            <a:r>
              <a:rPr lang="en-US" sz="1787" spc="-35" dirty="0">
                <a:solidFill>
                  <a:srgbClr val="000000"/>
                </a:solidFill>
                <a:latin typeface="Glacial Indifference Italics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55657" y="1816303"/>
            <a:ext cx="6369147" cy="1280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62"/>
              </a:lnSpc>
            </a:pPr>
            <a:r>
              <a:rPr lang="en-US" sz="1787" spc="-35">
                <a:solidFill>
                  <a:srgbClr val="000000"/>
                </a:solidFill>
                <a:latin typeface="Glacial Indifference Italics"/>
              </a:rPr>
              <a:t>Les services de garde en milieu scolaire poursuivent l'objectif d'assurer un soutien aux familles des élèves, notamment en offrant à ceux qui le désirent un lieu adéquat et, dans la mesure du possible, le soutien nécessaire pour leur permettre de réaliser leurs travaux scolaires après la classe.</a:t>
            </a:r>
          </a:p>
          <a:p>
            <a:pPr algn="l">
              <a:lnSpc>
                <a:spcPts val="1662"/>
              </a:lnSpc>
            </a:pPr>
            <a:endParaRPr lang="en-US" sz="1787" spc="-35">
              <a:solidFill>
                <a:srgbClr val="000000"/>
              </a:solidFill>
              <a:latin typeface="Glacial Indifference Itali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837" r="53465" b="-41"/>
          <a:stretch>
            <a:fillRect/>
          </a:stretch>
        </p:blipFill>
        <p:spPr>
          <a:xfrm>
            <a:off x="0" y="0"/>
            <a:ext cx="7556500" cy="106934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26237" y="1511755"/>
            <a:ext cx="6369147" cy="7177466"/>
            <a:chOff x="0" y="-38100"/>
            <a:chExt cx="8492196" cy="9569954"/>
          </a:xfrm>
        </p:grpSpPr>
        <p:sp>
          <p:nvSpPr>
            <p:cNvPr id="4" name="TextBox 4"/>
            <p:cNvSpPr txBox="1"/>
            <p:nvPr/>
          </p:nvSpPr>
          <p:spPr>
            <a:xfrm>
              <a:off x="0" y="-38100"/>
              <a:ext cx="8492196" cy="4074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81"/>
                </a:lnSpc>
              </a:pPr>
              <a:r>
                <a:rPr lang="en-US" sz="1844" spc="147">
                  <a:solidFill>
                    <a:srgbClr val="000000"/>
                  </a:solidFill>
                  <a:latin typeface="Glacial Indifference Bold"/>
                </a:rPr>
                <a:t>EN QUOI CONSISTE CETTE PÉRIODE?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55633"/>
              <a:ext cx="8492196" cy="8724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662"/>
                </a:lnSpc>
              </a:pPr>
              <a:r>
                <a:rPr lang="en-US" sz="1787" spc="-35" dirty="0">
                  <a:solidFill>
                    <a:srgbClr val="000000"/>
                  </a:solidFill>
                  <a:latin typeface="Glacial Indifference Bold Italics"/>
                </a:rPr>
                <a:t>Objectif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: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 Italics"/>
                </a:rPr>
                <a:t>Amener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 Italics"/>
                </a:rPr>
                <a:t>l'élève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 à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 Italics"/>
                </a:rPr>
                <a:t>développer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 Italics"/>
                </a:rPr>
                <a:t>une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 structure dans son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 Italics"/>
                </a:rPr>
                <a:t>organisation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 et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 Italics"/>
                </a:rPr>
                <a:t>développer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 son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 Italics"/>
                </a:rPr>
                <a:t>autonomie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,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 Italics"/>
                </a:rPr>
                <a:t>c'est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-à-dire,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 Italics"/>
                </a:rPr>
                <a:t>établir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 Italics"/>
                </a:rPr>
                <a:t>une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 routine dans un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 Italics"/>
                </a:rPr>
                <a:t>environnement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 favorable à la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 Italics"/>
                </a:rPr>
                <a:t>réalisation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 de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 Italics"/>
                </a:rPr>
                <a:t>ses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 travaux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 Italics"/>
                </a:rPr>
                <a:t>scolaires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.</a:t>
              </a:r>
            </a:p>
            <a:p>
              <a:pPr>
                <a:lnSpc>
                  <a:spcPts val="1662"/>
                </a:lnSpc>
              </a:pPr>
              <a:endParaRPr lang="en-US" sz="1787" spc="-35" dirty="0">
                <a:solidFill>
                  <a:srgbClr val="000000"/>
                </a:solidFill>
                <a:latin typeface="Glacial Indifference Italics"/>
              </a:endParaRPr>
            </a:p>
            <a:p>
              <a:pPr>
                <a:lnSpc>
                  <a:spcPts val="1662"/>
                </a:lnSpc>
              </a:pPr>
              <a:r>
                <a:rPr lang="en-US" sz="1787" spc="-35" dirty="0" err="1">
                  <a:solidFill>
                    <a:srgbClr val="000000"/>
                  </a:solidFill>
                  <a:latin typeface="Glacial Indifference Bold Italics"/>
                </a:rPr>
                <a:t>Moyens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:</a:t>
              </a:r>
            </a:p>
            <a:p>
              <a:pPr marL="385895" lvl="1" indent="-192947">
                <a:lnSpc>
                  <a:spcPts val="1662"/>
                </a:lnSpc>
                <a:buFont typeface="Arial"/>
                <a:buChar char="•"/>
              </a:pP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Lecture (à soi,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 Italics"/>
                </a:rPr>
                <a:t>en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 duo,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 Italics"/>
                </a:rPr>
                <a:t>en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 Italics"/>
                </a:rPr>
                <a:t>groupe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);</a:t>
              </a:r>
            </a:p>
            <a:p>
              <a:pPr marL="385895" lvl="1" indent="-192947">
                <a:lnSpc>
                  <a:spcPts val="1662"/>
                </a:lnSpc>
                <a:buFont typeface="Arial"/>
                <a:buChar char="•"/>
              </a:pPr>
              <a:r>
                <a:rPr lang="en-US" sz="1787" spc="-35" dirty="0" err="1">
                  <a:solidFill>
                    <a:srgbClr val="000000"/>
                  </a:solidFill>
                  <a:latin typeface="Glacial Indifference Italics"/>
                </a:rPr>
                <a:t>Tutorat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 par les pairs;</a:t>
              </a:r>
            </a:p>
            <a:p>
              <a:pPr marL="385895" lvl="1" indent="-192947">
                <a:lnSpc>
                  <a:spcPts val="1662"/>
                </a:lnSpc>
                <a:buFont typeface="Arial"/>
                <a:buChar char="•"/>
              </a:pPr>
              <a:r>
                <a:rPr lang="en-US" sz="1787" spc="-35" dirty="0" err="1">
                  <a:solidFill>
                    <a:srgbClr val="000000"/>
                  </a:solidFill>
                  <a:latin typeface="Glacial Indifference Italics"/>
                </a:rPr>
                <a:t>Activités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 de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 Italics"/>
                </a:rPr>
                <a:t>groupe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 (bingo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 Italics"/>
                </a:rPr>
                <a:t>lettres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 et chiffres, jeux de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 Italics"/>
                </a:rPr>
                <a:t>société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, etc.);</a:t>
              </a:r>
            </a:p>
            <a:p>
              <a:pPr marL="385895" lvl="1" indent="-192947">
                <a:lnSpc>
                  <a:spcPts val="1662"/>
                </a:lnSpc>
                <a:buFont typeface="Arial"/>
                <a:buChar char="•"/>
              </a:pP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Ateliers (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 Italics"/>
                </a:rPr>
                <a:t>empathie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,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 Italics"/>
                </a:rPr>
                <a:t>méthodes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 de travail, etc.);</a:t>
              </a:r>
            </a:p>
            <a:p>
              <a:pPr marL="385895" lvl="1" indent="-192947">
                <a:lnSpc>
                  <a:spcPts val="1662"/>
                </a:lnSpc>
                <a:buFont typeface="Arial"/>
                <a:buChar char="•"/>
              </a:pPr>
              <a:r>
                <a:rPr lang="en-US" sz="1787" spc="-35" dirty="0" err="1">
                  <a:solidFill>
                    <a:srgbClr val="000000"/>
                  </a:solidFill>
                  <a:latin typeface="Glacial Indifference Italics"/>
                </a:rPr>
                <a:t>Utilisation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 de la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 Italics"/>
                </a:rPr>
                <a:t>technologie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 (sites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 Italics"/>
                </a:rPr>
                <a:t>éducatifs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,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 Italics"/>
                </a:rPr>
                <a:t>projets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 Italics"/>
                </a:rPr>
                <a:t>d'écriture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, lecture audio, etc.);</a:t>
              </a:r>
            </a:p>
            <a:p>
              <a:pPr marL="385895" lvl="1" indent="-192947">
                <a:lnSpc>
                  <a:spcPts val="1662"/>
                </a:lnSpc>
                <a:buFont typeface="Arial"/>
                <a:buChar char="•"/>
              </a:pP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Journal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 Italics"/>
                </a:rPr>
                <a:t>étudiant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;</a:t>
              </a:r>
            </a:p>
            <a:p>
              <a:pPr marL="385895" lvl="1" indent="-192947">
                <a:lnSpc>
                  <a:spcPts val="1662"/>
                </a:lnSpc>
                <a:buFont typeface="Arial"/>
                <a:buChar char="•"/>
              </a:pP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Terminer travaux de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 Italics"/>
                </a:rPr>
                <a:t>classe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;</a:t>
              </a:r>
            </a:p>
            <a:p>
              <a:pPr marL="385895" lvl="1" indent="-192947">
                <a:lnSpc>
                  <a:spcPts val="1662"/>
                </a:lnSpc>
                <a:buFont typeface="Arial"/>
                <a:buChar char="•"/>
              </a:pP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Mots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 Italics"/>
                </a:rPr>
                <a:t>cachés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, mots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 Italics"/>
                </a:rPr>
                <a:t>croisés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;</a:t>
              </a:r>
            </a:p>
            <a:p>
              <a:pPr marL="385895" lvl="1" indent="-192947">
                <a:lnSpc>
                  <a:spcPts val="1662"/>
                </a:lnSpc>
                <a:buFont typeface="Arial"/>
                <a:buChar char="•"/>
              </a:pP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Jeux de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 Italics"/>
                </a:rPr>
                <a:t>dés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;</a:t>
              </a:r>
            </a:p>
            <a:p>
              <a:pPr marL="385895" lvl="1" indent="-192947">
                <a:lnSpc>
                  <a:spcPts val="1662"/>
                </a:lnSpc>
                <a:buFont typeface="Arial"/>
                <a:buChar char="•"/>
              </a:pP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Étude des tables de multiplication;</a:t>
              </a:r>
            </a:p>
            <a:p>
              <a:pPr marL="385895" lvl="1" indent="-192947">
                <a:lnSpc>
                  <a:spcPts val="1662"/>
                </a:lnSpc>
                <a:buFont typeface="Arial"/>
                <a:buChar char="•"/>
              </a:pP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Étude des mots de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 Italics"/>
                </a:rPr>
                <a:t>vocabulaire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;</a:t>
              </a:r>
            </a:p>
            <a:p>
              <a:pPr marL="385895" lvl="1" indent="-192947">
                <a:lnSpc>
                  <a:spcPts val="1662"/>
                </a:lnSpc>
                <a:buFont typeface="Arial"/>
                <a:buChar char="•"/>
              </a:pP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Travaux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 Italics"/>
                </a:rPr>
                <a:t>d'équipe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;</a:t>
              </a:r>
            </a:p>
            <a:p>
              <a:pPr marL="385895" lvl="1" indent="-192947">
                <a:lnSpc>
                  <a:spcPts val="1662"/>
                </a:lnSpc>
                <a:buFont typeface="Arial"/>
                <a:buChar char="•"/>
              </a:pP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Recherche;</a:t>
              </a:r>
            </a:p>
            <a:p>
              <a:pPr marL="385895" lvl="1" indent="-192947">
                <a:lnSpc>
                  <a:spcPts val="1662"/>
                </a:lnSpc>
                <a:buFont typeface="Arial"/>
                <a:buChar char="•"/>
              </a:pPr>
              <a:r>
                <a:rPr lang="en-US" sz="1787" spc="-35" dirty="0">
                  <a:solidFill>
                    <a:srgbClr val="000000"/>
                  </a:solidFill>
                  <a:latin typeface="Glacial Indifference Italics"/>
                </a:rPr>
                <a:t>Etc.</a:t>
              </a:r>
            </a:p>
            <a:p>
              <a:pPr algn="just">
                <a:lnSpc>
                  <a:spcPts val="1662"/>
                </a:lnSpc>
              </a:pPr>
              <a:endParaRPr lang="en-US" sz="1787" spc="-35" dirty="0">
                <a:solidFill>
                  <a:srgbClr val="000000"/>
                </a:solidFill>
                <a:latin typeface="Glacial Indifference Italics"/>
              </a:endParaRPr>
            </a:p>
            <a:p>
              <a:pPr algn="just">
                <a:lnSpc>
                  <a:spcPts val="1662"/>
                </a:lnSpc>
              </a:pPr>
              <a:r>
                <a:rPr lang="en-US" sz="1787" spc="-35" dirty="0">
                  <a:solidFill>
                    <a:srgbClr val="000000"/>
                  </a:solidFill>
                  <a:latin typeface="Glacial Indifference"/>
                </a:rPr>
                <a:t>NB. Pour les milieux qui ne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"/>
                </a:rPr>
                <a:t>disposent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"/>
                </a:rPr>
                <a:t> pas d'un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"/>
                </a:rPr>
                <a:t>endroit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"/>
                </a:rPr>
                <a:t>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"/>
                </a:rPr>
                <a:t>propice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"/>
                </a:rPr>
                <a:t> à la concentration, des coquilles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"/>
                </a:rPr>
                <a:t>seront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"/>
                </a:rPr>
                <a:t> mises à la disposition des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"/>
                </a:rPr>
                <a:t>élèves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"/>
                </a:rPr>
                <a:t>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"/>
                </a:rPr>
                <a:t>inscrits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"/>
                </a:rPr>
                <a:t> et les jeux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"/>
                </a:rPr>
                <a:t>calmes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"/>
                </a:rPr>
                <a:t>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"/>
                </a:rPr>
                <a:t>seront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"/>
                </a:rPr>
                <a:t>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"/>
                </a:rPr>
                <a:t>privilégiés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"/>
                </a:rPr>
                <a:t> pour les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"/>
                </a:rPr>
                <a:t>autres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"/>
                </a:rPr>
                <a:t> </a:t>
              </a:r>
              <a:r>
                <a:rPr lang="en-US" sz="1787" spc="-35" dirty="0" err="1">
                  <a:solidFill>
                    <a:srgbClr val="000000"/>
                  </a:solidFill>
                  <a:latin typeface="Glacial Indifference"/>
                </a:rPr>
                <a:t>élèves</a:t>
              </a:r>
              <a:r>
                <a:rPr lang="en-US" sz="1787" spc="-35" dirty="0">
                  <a:solidFill>
                    <a:srgbClr val="000000"/>
                  </a:solidFill>
                  <a:latin typeface="Glacial Indifference"/>
                </a:rPr>
                <a:t>. </a:t>
              </a:r>
            </a:p>
            <a:p>
              <a:pPr>
                <a:lnSpc>
                  <a:spcPts val="1662"/>
                </a:lnSpc>
              </a:pPr>
              <a:endParaRPr lang="en-US" sz="1787" spc="-35" dirty="0">
                <a:solidFill>
                  <a:srgbClr val="000000"/>
                </a:solidFill>
                <a:latin typeface="Glacial Indifference"/>
              </a:endParaRPr>
            </a:p>
            <a:p>
              <a:pPr>
                <a:lnSpc>
                  <a:spcPts val="1662"/>
                </a:lnSpc>
              </a:pPr>
              <a:endParaRPr lang="en-US" sz="1787" spc="-35" dirty="0">
                <a:solidFill>
                  <a:srgbClr val="000000"/>
                </a:solidFill>
                <a:latin typeface="Glacial Indifference"/>
              </a:endParaRPr>
            </a:p>
            <a:p>
              <a:pPr>
                <a:lnSpc>
                  <a:spcPts val="1662"/>
                </a:lnSpc>
              </a:pPr>
              <a:endParaRPr lang="en-US" sz="1787" spc="-35" dirty="0">
                <a:solidFill>
                  <a:srgbClr val="000000"/>
                </a:solidFill>
                <a:latin typeface="Glacial Indifference"/>
              </a:endParaRPr>
            </a:p>
            <a:p>
              <a:pPr algn="r">
                <a:lnSpc>
                  <a:spcPts val="1662"/>
                </a:lnSpc>
              </a:pPr>
              <a:endParaRPr lang="en-US" sz="1787" spc="-35" dirty="0">
                <a:solidFill>
                  <a:srgbClr val="000000"/>
                </a:solidFill>
                <a:latin typeface="Glacial Indifference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176095"/>
              <a:ext cx="8492196" cy="3557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2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6895" t="1046" r="26936" b="1004"/>
          <a:stretch>
            <a:fillRect/>
          </a:stretch>
        </p:blipFill>
        <p:spPr>
          <a:xfrm>
            <a:off x="-52111" y="-4583"/>
            <a:ext cx="7556500" cy="106934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97436" y="1508262"/>
            <a:ext cx="6381303" cy="933659"/>
            <a:chOff x="-16208" y="1301975"/>
            <a:chExt cx="8508404" cy="1244879"/>
          </a:xfrm>
        </p:grpSpPr>
        <p:sp>
          <p:nvSpPr>
            <p:cNvPr id="4" name="TextBox 4"/>
            <p:cNvSpPr txBox="1"/>
            <p:nvPr/>
          </p:nvSpPr>
          <p:spPr>
            <a:xfrm>
              <a:off x="-16208" y="1301975"/>
              <a:ext cx="8492196" cy="8568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81"/>
                </a:lnSpc>
              </a:pPr>
              <a:r>
                <a:rPr lang="en-US" sz="1844" spc="147" dirty="0">
                  <a:solidFill>
                    <a:srgbClr val="000000"/>
                  </a:solidFill>
                  <a:latin typeface="Glacial Indifference Bold"/>
                </a:rPr>
                <a:t>ENGAGEMENT DU RÉPONDANT ET DE L'ENFANT </a:t>
              </a:r>
              <a:r>
                <a:rPr lang="en-US" sz="1844" spc="147" dirty="0">
                  <a:solidFill>
                    <a:srgbClr val="000000"/>
                  </a:solidFill>
                  <a:highlight>
                    <a:srgbClr val="FFFF00"/>
                  </a:highlight>
                  <a:latin typeface="Glacial Indifference Bold"/>
                </a:rPr>
                <a:t>Service de </a:t>
              </a:r>
              <a:r>
                <a:rPr lang="en-US" sz="1844" spc="147" dirty="0" err="1">
                  <a:solidFill>
                    <a:srgbClr val="000000"/>
                  </a:solidFill>
                  <a:highlight>
                    <a:srgbClr val="FFFF00"/>
                  </a:highlight>
                  <a:latin typeface="Glacial Indifference Bold"/>
                </a:rPr>
                <a:t>garde</a:t>
              </a:r>
              <a:r>
                <a:rPr lang="en-US" sz="1844" spc="147" dirty="0">
                  <a:solidFill>
                    <a:srgbClr val="000000"/>
                  </a:solidFill>
                  <a:highlight>
                    <a:srgbClr val="FFFF00"/>
                  </a:highlight>
                  <a:latin typeface="Glacial Indifference Bold"/>
                </a:rPr>
                <a:t> école Saint-Isidore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191095"/>
              <a:ext cx="8492196" cy="3557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25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16539" y="2604715"/>
            <a:ext cx="6874796" cy="7573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22"/>
              </a:lnSpc>
              <a:spcBef>
                <a:spcPct val="0"/>
              </a:spcBef>
            </a:pPr>
            <a:r>
              <a:rPr lang="en-US" sz="1944" spc="77" dirty="0">
                <a:solidFill>
                  <a:srgbClr val="000000"/>
                </a:solidFill>
                <a:latin typeface="Glacial Indifference Bold"/>
              </a:rPr>
              <a:t>Supervision </a:t>
            </a:r>
            <a:r>
              <a:rPr lang="en-US" sz="1944" spc="77" dirty="0" err="1">
                <a:solidFill>
                  <a:srgbClr val="000000"/>
                </a:solidFill>
                <a:latin typeface="Glacial Indifference Bold"/>
              </a:rPr>
              <a:t>période</a:t>
            </a:r>
            <a:r>
              <a:rPr lang="en-US" sz="1944" spc="77" dirty="0">
                <a:solidFill>
                  <a:srgbClr val="000000"/>
                </a:solidFill>
                <a:latin typeface="Glacial Indifference Bold"/>
              </a:rPr>
              <a:t> de travaux </a:t>
            </a:r>
            <a:r>
              <a:rPr lang="en-US" sz="1944" spc="77" dirty="0" err="1">
                <a:solidFill>
                  <a:srgbClr val="000000"/>
                </a:solidFill>
                <a:latin typeface="Glacial Indifference Bold"/>
              </a:rPr>
              <a:t>scolaires</a:t>
            </a:r>
            <a:endParaRPr lang="en-US" sz="1944" spc="77" dirty="0">
              <a:solidFill>
                <a:srgbClr val="000000"/>
              </a:solidFill>
              <a:latin typeface="Glacial Indifference Bold"/>
            </a:endParaRPr>
          </a:p>
          <a:p>
            <a:pPr>
              <a:lnSpc>
                <a:spcPts val="2022"/>
              </a:lnSpc>
              <a:spcBef>
                <a:spcPct val="0"/>
              </a:spcBef>
            </a:pPr>
            <a:endParaRPr lang="en-US" sz="1944" spc="77" dirty="0">
              <a:solidFill>
                <a:srgbClr val="000000"/>
              </a:solidFill>
              <a:latin typeface="Glacial Indifference Bold"/>
            </a:endParaRPr>
          </a:p>
          <a:p>
            <a:pPr>
              <a:lnSpc>
                <a:spcPts val="2022"/>
              </a:lnSpc>
              <a:spcBef>
                <a:spcPct val="0"/>
              </a:spcBef>
            </a:pP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Le service de garde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désire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vous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informer que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cette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année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, la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période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de travaux scolaire se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tiendra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du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lundi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au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jeudi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à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compter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du </a:t>
            </a:r>
            <a:r>
              <a:rPr lang="en-US" sz="1444" u="sng" spc="57" dirty="0" err="1">
                <a:solidFill>
                  <a:srgbClr val="000000"/>
                </a:solidFill>
                <a:latin typeface="Glacial Indifference Bold"/>
              </a:rPr>
              <a:t>lundi</a:t>
            </a:r>
            <a:r>
              <a:rPr lang="en-US" sz="1444" u="sng" spc="57" dirty="0">
                <a:solidFill>
                  <a:srgbClr val="000000"/>
                </a:solidFill>
                <a:latin typeface="Glacial Indifference Bold"/>
              </a:rPr>
              <a:t> 30 </a:t>
            </a:r>
            <a:r>
              <a:rPr lang="en-US" sz="1444" u="sng" spc="57" dirty="0" err="1">
                <a:solidFill>
                  <a:srgbClr val="000000"/>
                </a:solidFill>
                <a:latin typeface="Glacial Indifference Bold"/>
              </a:rPr>
              <a:t>septembre</a:t>
            </a:r>
            <a:r>
              <a:rPr lang="en-US" sz="1444" u="sng" spc="57" dirty="0">
                <a:solidFill>
                  <a:srgbClr val="000000"/>
                </a:solidFill>
                <a:latin typeface="Glacial Indifference Bold"/>
              </a:rPr>
              <a:t> 2024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jusqu’au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1444" u="sng" spc="57" dirty="0">
                <a:solidFill>
                  <a:srgbClr val="000000"/>
                </a:solidFill>
                <a:latin typeface="Glacial Indifference Bold"/>
              </a:rPr>
              <a:t>15 </a:t>
            </a:r>
            <a:r>
              <a:rPr lang="en-US" sz="1444" u="sng" spc="57" dirty="0" err="1">
                <a:solidFill>
                  <a:srgbClr val="000000"/>
                </a:solidFill>
                <a:latin typeface="Glacial Indifference Bold"/>
              </a:rPr>
              <a:t>mai</a:t>
            </a:r>
            <a:r>
              <a:rPr lang="en-US" sz="1444" u="sng" spc="57" dirty="0">
                <a:solidFill>
                  <a:srgbClr val="000000"/>
                </a:solidFill>
                <a:latin typeface="Glacial Indifference Bold"/>
              </a:rPr>
              <a:t> 2025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inclusivement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.</a:t>
            </a:r>
          </a:p>
          <a:p>
            <a:pPr>
              <a:lnSpc>
                <a:spcPts val="2022"/>
              </a:lnSpc>
              <a:spcBef>
                <a:spcPct val="0"/>
              </a:spcBef>
            </a:pPr>
            <a:endParaRPr lang="en-US" sz="1444" spc="57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2022"/>
              </a:lnSpc>
              <a:spcBef>
                <a:spcPct val="0"/>
              </a:spcBef>
            </a:pP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Cette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période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sera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offerte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de </a:t>
            </a:r>
            <a:r>
              <a:rPr lang="en-US" sz="1444" u="sng" spc="57" dirty="0">
                <a:solidFill>
                  <a:srgbClr val="000000"/>
                </a:solidFill>
                <a:latin typeface="Glacial Indifference Bold"/>
              </a:rPr>
              <a:t>16h 30 à 17h00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aux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élèves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qui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fréquentent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le service de garde et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cela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, sur </a:t>
            </a:r>
            <a:r>
              <a:rPr lang="en-US" sz="1444" b="1" spc="57" dirty="0" err="1">
                <a:solidFill>
                  <a:srgbClr val="000000"/>
                </a:solidFill>
                <a:latin typeface="Glacial Indifference"/>
              </a:rPr>
              <a:t>une</a:t>
            </a:r>
            <a:r>
              <a:rPr lang="en-US" sz="1444" b="1" spc="57" dirty="0">
                <a:solidFill>
                  <a:srgbClr val="000000"/>
                </a:solidFill>
                <a:latin typeface="Glacial Indifference"/>
              </a:rPr>
              <a:t> base </a:t>
            </a:r>
            <a:r>
              <a:rPr lang="en-US" sz="1444" b="1" spc="57" dirty="0" err="1">
                <a:solidFill>
                  <a:srgbClr val="000000"/>
                </a:solidFill>
                <a:latin typeface="Glacial Indifference"/>
              </a:rPr>
              <a:t>volontaire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.  Un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élève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pourra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se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voir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refuser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l'accès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à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cette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période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s'il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ne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respecte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pas les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consignes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:</a:t>
            </a:r>
          </a:p>
          <a:p>
            <a:pPr marL="311825" lvl="1" indent="-155913">
              <a:lnSpc>
                <a:spcPts val="2022"/>
              </a:lnSpc>
              <a:spcBef>
                <a:spcPct val="0"/>
              </a:spcBef>
              <a:buFont typeface="Arial"/>
              <a:buChar char="•"/>
            </a:pP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Se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présenter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à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l'endroit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prévu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, au moment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prévu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;</a:t>
            </a:r>
          </a:p>
          <a:p>
            <a:pPr marL="311825" lvl="1" indent="-155913">
              <a:lnSpc>
                <a:spcPts val="2022"/>
              </a:lnSpc>
              <a:spcBef>
                <a:spcPct val="0"/>
              </a:spcBef>
              <a:buFont typeface="Arial"/>
              <a:buChar char="•"/>
            </a:pP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Exécuter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ses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travaux; </a:t>
            </a:r>
          </a:p>
          <a:p>
            <a:pPr marL="311825" lvl="1" indent="-155913">
              <a:lnSpc>
                <a:spcPts val="2022"/>
              </a:lnSpc>
              <a:spcBef>
                <a:spcPct val="0"/>
              </a:spcBef>
              <a:buFont typeface="Arial"/>
              <a:buChar char="•"/>
            </a:pP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Utiliser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adéquatement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le temps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réservé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à la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période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de travaux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scolaires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;</a:t>
            </a:r>
          </a:p>
          <a:p>
            <a:pPr marL="311825" lvl="1" indent="-155913">
              <a:lnSpc>
                <a:spcPts val="2022"/>
              </a:lnSpc>
              <a:spcBef>
                <a:spcPct val="0"/>
              </a:spcBef>
              <a:buFont typeface="Arial"/>
              <a:buChar char="•"/>
            </a:pP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Utiliser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les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ressources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mises à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sa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disposition;</a:t>
            </a:r>
          </a:p>
          <a:p>
            <a:pPr marL="311825" lvl="1" indent="-155913">
              <a:lnSpc>
                <a:spcPts val="2022"/>
              </a:lnSpc>
              <a:spcBef>
                <a:spcPct val="0"/>
              </a:spcBef>
              <a:buFont typeface="Arial"/>
              <a:buChar char="•"/>
            </a:pP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Avoir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son matériel; </a:t>
            </a:r>
          </a:p>
          <a:p>
            <a:pPr marL="311825" lvl="1" indent="-155913">
              <a:lnSpc>
                <a:spcPts val="2022"/>
              </a:lnSpc>
              <a:spcBef>
                <a:spcPct val="0"/>
              </a:spcBef>
              <a:buFont typeface="Arial"/>
              <a:buChar char="•"/>
            </a:pP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Travailler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calmement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à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sa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place;</a:t>
            </a:r>
          </a:p>
          <a:p>
            <a:pPr marL="311825" lvl="1" indent="-155913">
              <a:lnSpc>
                <a:spcPts val="2022"/>
              </a:lnSpc>
              <a:spcBef>
                <a:spcPct val="0"/>
              </a:spcBef>
              <a:buFont typeface="Arial"/>
              <a:buChar char="•"/>
            </a:pP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Prendre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soin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de son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environnement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de travail.</a:t>
            </a:r>
          </a:p>
          <a:p>
            <a:pPr>
              <a:lnSpc>
                <a:spcPts val="2022"/>
              </a:lnSpc>
              <a:spcBef>
                <a:spcPct val="0"/>
              </a:spcBef>
            </a:pPr>
            <a:endParaRPr lang="en-US" sz="1444" spc="57" dirty="0">
              <a:solidFill>
                <a:srgbClr val="000000"/>
              </a:solidFill>
              <a:latin typeface="Glacial Indifference"/>
            </a:endParaRPr>
          </a:p>
          <a:p>
            <a:pPr algn="just">
              <a:lnSpc>
                <a:spcPts val="2022"/>
              </a:lnSpc>
              <a:spcBef>
                <a:spcPct val="0"/>
              </a:spcBef>
            </a:pP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NB. Une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éducatrice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supervisera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votre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enfant de façon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globale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pour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ses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travaux dans le </a:t>
            </a:r>
            <a:r>
              <a:rPr lang="en-US" sz="1444" b="1" u="sng" spc="57" dirty="0">
                <a:solidFill>
                  <a:srgbClr val="000000"/>
                </a:solidFill>
                <a:latin typeface="Glacial Indifference"/>
              </a:rPr>
              <a:t>local du service de garde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.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Vous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demeurez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le principal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responsable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de la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vérification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des devoirs et des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leçons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de </a:t>
            </a:r>
            <a:r>
              <a:rPr lang="en-US" sz="1444" spc="57" dirty="0" err="1">
                <a:solidFill>
                  <a:srgbClr val="000000"/>
                </a:solidFill>
                <a:latin typeface="Glacial Indifference"/>
              </a:rPr>
              <a:t>votre</a:t>
            </a:r>
            <a:r>
              <a:rPr lang="en-US" sz="1444" spc="57" dirty="0">
                <a:solidFill>
                  <a:srgbClr val="000000"/>
                </a:solidFill>
                <a:latin typeface="Glacial Indifference"/>
              </a:rPr>
              <a:t> enfant.</a:t>
            </a:r>
          </a:p>
          <a:p>
            <a:pPr>
              <a:lnSpc>
                <a:spcPts val="2722"/>
              </a:lnSpc>
              <a:spcBef>
                <a:spcPct val="0"/>
              </a:spcBef>
            </a:pPr>
            <a:endParaRPr lang="en-US" sz="1444" spc="57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1742"/>
              </a:lnSpc>
              <a:spcBef>
                <a:spcPct val="0"/>
              </a:spcBef>
            </a:pPr>
            <a:r>
              <a:rPr lang="en-US" sz="1244" spc="49" dirty="0">
                <a:solidFill>
                  <a:srgbClr val="000000"/>
                </a:solidFill>
                <a:latin typeface="Glacial Indifference"/>
              </a:rPr>
              <a:t>Nom et </a:t>
            </a:r>
            <a:r>
              <a:rPr lang="en-US" sz="1244" spc="49" dirty="0" err="1">
                <a:solidFill>
                  <a:srgbClr val="000000"/>
                </a:solidFill>
                <a:latin typeface="Glacial Indifference"/>
              </a:rPr>
              <a:t>prénom</a:t>
            </a:r>
            <a:r>
              <a:rPr lang="en-US" sz="1244" spc="49" dirty="0">
                <a:solidFill>
                  <a:srgbClr val="000000"/>
                </a:solidFill>
                <a:latin typeface="Glacial Indifference"/>
              </a:rPr>
              <a:t> de </a:t>
            </a:r>
            <a:r>
              <a:rPr lang="en-US" sz="1244" spc="49" dirty="0" err="1">
                <a:solidFill>
                  <a:srgbClr val="000000"/>
                </a:solidFill>
                <a:latin typeface="Glacial Indifference"/>
              </a:rPr>
              <a:t>l'enfant</a:t>
            </a:r>
            <a:r>
              <a:rPr lang="en-US" sz="1244" spc="49" dirty="0">
                <a:solidFill>
                  <a:srgbClr val="000000"/>
                </a:solidFill>
                <a:latin typeface="Glacial Indifference"/>
              </a:rPr>
              <a:t> : ____________________Groupe </a:t>
            </a:r>
            <a:r>
              <a:rPr lang="en-US" sz="1244" spc="49" dirty="0" err="1">
                <a:solidFill>
                  <a:srgbClr val="000000"/>
                </a:solidFill>
                <a:latin typeface="Glacial Indifference"/>
              </a:rPr>
              <a:t>repère</a:t>
            </a:r>
            <a:r>
              <a:rPr lang="en-US" sz="1244" spc="49" dirty="0">
                <a:solidFill>
                  <a:srgbClr val="000000"/>
                </a:solidFill>
                <a:latin typeface="Glacial Indifference"/>
              </a:rPr>
              <a:t> :_____________</a:t>
            </a:r>
          </a:p>
          <a:p>
            <a:pPr>
              <a:lnSpc>
                <a:spcPts val="2722"/>
              </a:lnSpc>
              <a:spcBef>
                <a:spcPct val="0"/>
              </a:spcBef>
            </a:pPr>
            <a:r>
              <a:rPr lang="en-US" sz="1944" spc="77" dirty="0">
                <a:solidFill>
                  <a:srgbClr val="000000"/>
                </a:solidFill>
                <a:latin typeface="Glacial Indifference"/>
              </a:rPr>
              <a:t>            </a:t>
            </a:r>
          </a:p>
          <a:p>
            <a:pPr>
              <a:lnSpc>
                <a:spcPts val="1882"/>
              </a:lnSpc>
              <a:spcBef>
                <a:spcPct val="0"/>
              </a:spcBef>
            </a:pPr>
            <a:r>
              <a:rPr lang="en-US" sz="1344" spc="53" dirty="0">
                <a:solidFill>
                  <a:srgbClr val="000000"/>
                </a:solidFill>
                <a:latin typeface="Glacial Indifference"/>
              </a:rPr>
              <a:t>Mon enfant </a:t>
            </a:r>
            <a:r>
              <a:rPr lang="en-US" sz="1344" spc="53" dirty="0" err="1">
                <a:solidFill>
                  <a:srgbClr val="000000"/>
                </a:solidFill>
                <a:latin typeface="Glacial Indifference"/>
              </a:rPr>
              <a:t>participera</a:t>
            </a:r>
            <a:r>
              <a:rPr lang="en-US" sz="1344" spc="53" dirty="0">
                <a:solidFill>
                  <a:srgbClr val="000000"/>
                </a:solidFill>
                <a:latin typeface="Glacial Indifference"/>
              </a:rPr>
              <a:t> à la </a:t>
            </a:r>
            <a:r>
              <a:rPr lang="en-US" sz="1344" spc="53" dirty="0" err="1">
                <a:solidFill>
                  <a:srgbClr val="000000"/>
                </a:solidFill>
                <a:latin typeface="Glacial Indifference"/>
              </a:rPr>
              <a:t>période</a:t>
            </a:r>
            <a:r>
              <a:rPr lang="en-US" sz="1344" spc="53" dirty="0">
                <a:solidFill>
                  <a:srgbClr val="000000"/>
                </a:solidFill>
                <a:latin typeface="Glacial Indifference"/>
              </a:rPr>
              <a:t> de supervision de </a:t>
            </a:r>
            <a:r>
              <a:rPr lang="en-US" sz="1344" spc="53" dirty="0" err="1">
                <a:solidFill>
                  <a:srgbClr val="000000"/>
                </a:solidFill>
                <a:latin typeface="Glacial Indifference"/>
              </a:rPr>
              <a:t>ses</a:t>
            </a:r>
            <a:r>
              <a:rPr lang="en-US" sz="1344" spc="53" dirty="0">
                <a:solidFill>
                  <a:srgbClr val="000000"/>
                </a:solidFill>
                <a:latin typeface="Glacial Indifference"/>
              </a:rPr>
              <a:t> travaux </a:t>
            </a:r>
            <a:r>
              <a:rPr lang="en-US" sz="1344" spc="53" dirty="0" err="1">
                <a:solidFill>
                  <a:srgbClr val="000000"/>
                </a:solidFill>
                <a:latin typeface="Glacial Indifference"/>
              </a:rPr>
              <a:t>scolaires</a:t>
            </a:r>
            <a:r>
              <a:rPr lang="en-US" sz="1344" spc="53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1344" spc="53" dirty="0" err="1">
                <a:solidFill>
                  <a:srgbClr val="000000"/>
                </a:solidFill>
                <a:latin typeface="Glacial Indifference"/>
              </a:rPr>
              <a:t>selon</a:t>
            </a:r>
            <a:r>
              <a:rPr lang="en-US" sz="1344" spc="53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1344" spc="53" dirty="0" err="1">
                <a:solidFill>
                  <a:srgbClr val="000000"/>
                </a:solidFill>
                <a:latin typeface="Glacial Indifference"/>
              </a:rPr>
              <a:t>l'horaire</a:t>
            </a:r>
            <a:r>
              <a:rPr lang="en-US" sz="1344" spc="53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1344" spc="53" dirty="0" err="1">
                <a:solidFill>
                  <a:srgbClr val="000000"/>
                </a:solidFill>
                <a:latin typeface="Glacial Indifference"/>
              </a:rPr>
              <a:t>déterminé</a:t>
            </a:r>
            <a:r>
              <a:rPr lang="en-US" sz="1344" spc="53" dirty="0">
                <a:solidFill>
                  <a:srgbClr val="000000"/>
                </a:solidFill>
                <a:latin typeface="Glacial Indifference"/>
              </a:rPr>
              <a:t> par le Service de garde.       </a:t>
            </a:r>
          </a:p>
          <a:p>
            <a:pPr>
              <a:lnSpc>
                <a:spcPts val="1882"/>
              </a:lnSpc>
              <a:spcBef>
                <a:spcPct val="0"/>
              </a:spcBef>
            </a:pPr>
            <a:r>
              <a:rPr lang="en-US" sz="1344" spc="53" dirty="0">
                <a:solidFill>
                  <a:srgbClr val="000000"/>
                </a:solidFill>
                <a:latin typeface="Glacial Indifference"/>
              </a:rPr>
              <a:t>         </a:t>
            </a:r>
          </a:p>
          <a:p>
            <a:pPr>
              <a:lnSpc>
                <a:spcPts val="1882"/>
              </a:lnSpc>
              <a:spcBef>
                <a:spcPct val="0"/>
              </a:spcBef>
            </a:pPr>
            <a:r>
              <a:rPr lang="en-US" sz="1344" spc="53" dirty="0">
                <a:solidFill>
                  <a:srgbClr val="000000"/>
                </a:solidFill>
                <a:latin typeface="Glacial Indifference"/>
              </a:rPr>
              <a:t>Signature du </a:t>
            </a:r>
            <a:r>
              <a:rPr lang="en-US" sz="1344" spc="53" dirty="0" err="1">
                <a:solidFill>
                  <a:srgbClr val="000000"/>
                </a:solidFill>
                <a:latin typeface="Glacial Indifference"/>
              </a:rPr>
              <a:t>répondant</a:t>
            </a:r>
            <a:r>
              <a:rPr lang="en-US" sz="1344" spc="53" dirty="0">
                <a:solidFill>
                  <a:srgbClr val="000000"/>
                </a:solidFill>
                <a:latin typeface="Glacial Indifference"/>
              </a:rPr>
              <a:t> : ___________________________ Date : ____________</a:t>
            </a:r>
          </a:p>
          <a:p>
            <a:pPr>
              <a:lnSpc>
                <a:spcPts val="1882"/>
              </a:lnSpc>
              <a:spcBef>
                <a:spcPct val="0"/>
              </a:spcBef>
            </a:pPr>
            <a:endParaRPr lang="en-US" sz="1344" spc="53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1882"/>
              </a:lnSpc>
              <a:spcBef>
                <a:spcPct val="0"/>
              </a:spcBef>
            </a:pPr>
            <a:r>
              <a:rPr lang="en-US" sz="1344" spc="53" dirty="0">
                <a:solidFill>
                  <a:srgbClr val="000000"/>
                </a:solidFill>
                <a:latin typeface="Glacial Indifference"/>
              </a:rPr>
              <a:t>Signature de </a:t>
            </a:r>
            <a:r>
              <a:rPr lang="en-US" sz="1344" spc="53" dirty="0" err="1">
                <a:solidFill>
                  <a:srgbClr val="000000"/>
                </a:solidFill>
                <a:latin typeface="Glacial Indifference"/>
              </a:rPr>
              <a:t>l'enfant</a:t>
            </a:r>
            <a:r>
              <a:rPr lang="en-US" sz="1344" spc="53" dirty="0">
                <a:solidFill>
                  <a:srgbClr val="000000"/>
                </a:solidFill>
                <a:latin typeface="Glacial Indifference"/>
              </a:rPr>
              <a:t>: ____________________________________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81E1E92-652A-0AD6-19C1-F2FC78ADF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620" y="12232"/>
            <a:ext cx="2521085" cy="10804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582</Words>
  <Application>Microsoft Office PowerPoint</Application>
  <PresentationFormat>Personnalisé</PresentationFormat>
  <Paragraphs>60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Glacial Indifference Bold Italics</vt:lpstr>
      <vt:lpstr>Glacial Indifference Italics</vt:lpstr>
      <vt:lpstr>Calibri</vt:lpstr>
      <vt:lpstr>Arial</vt:lpstr>
      <vt:lpstr>Glacial Indifference Bold</vt:lpstr>
      <vt:lpstr>Glacial Indifference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 SDG</dc:title>
  <dc:creator>Nancy Leroux</dc:creator>
  <cp:lastModifiedBy>Karine Chabiague</cp:lastModifiedBy>
  <cp:revision>4</cp:revision>
  <dcterms:created xsi:type="dcterms:W3CDTF">2006-08-16T00:00:00Z</dcterms:created>
  <dcterms:modified xsi:type="dcterms:W3CDTF">2024-09-04T20:13:11Z</dcterms:modified>
  <dc:identifier>DAFW7L8wisA</dc:identifier>
</cp:coreProperties>
</file>