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62" r:id="rId3"/>
    <p:sldId id="263" r:id="rId4"/>
    <p:sldId id="264" r:id="rId5"/>
    <p:sldId id="260" r:id="rId6"/>
    <p:sldId id="257" r:id="rId7"/>
    <p:sldId id="258" r:id="rId8"/>
    <p:sldId id="259" r:id="rId9"/>
    <p:sldId id="265" r:id="rId10"/>
    <p:sldId id="266" r:id="rId11"/>
    <p:sldId id="267"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9462EF3-3C4F-43EE-ACEE-D4B806740EA3}" type="datetimeFigureOut">
              <a:rPr lang="en-US" smtClean="0"/>
              <a:pPr/>
              <a:t>7/16/2019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828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343B39-165A-4B68-AA5C-581F5336313C}" type="datetimeFigureOut">
              <a:rPr lang="en-US" smtClean="0"/>
              <a:t>7/16/2019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429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942C8C57-33F9-4259-AC4F-0E3F5BEC9B94}"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05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8748772B-8FA2-401F-A0A1-A59855EDBC3E}"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72938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3DD5BDE-5A90-4611-82E9-0FC5746D30C5}"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314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smtClean="0"/>
              <a:t>7/16/2019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7166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smtClean="0"/>
              <a:t>7/16/2019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432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004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180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871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09472EB-AC54-4713-BFC2-BEB621108C63}" type="datetimeFigureOut">
              <a:rPr lang="en-US" smtClean="0"/>
              <a:t>7/16/2019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223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7/16/2019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488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7/16/2019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8748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7/16/2019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481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7/16/2019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439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6ED06B6-C816-4861-964D-15A98395707D}" type="datetimeFigureOut">
              <a:rPr lang="en-US" smtClean="0"/>
              <a:t>7/16/2019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15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0B1A8AB-EA7C-4B1B-9D73-E2551851FABE}" type="datetimeFigureOut">
              <a:rPr lang="en-US" smtClean="0"/>
              <a:t>7/16/2019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364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0786BE5-D2A3-4BF0-8B30-D7403E61B3DC}" type="datetimeFigureOut">
              <a:rPr lang="en-US" smtClean="0"/>
              <a:t>7/16/2019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7815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54955" y="574766"/>
            <a:ext cx="8825658" cy="3807099"/>
          </a:xfrm>
        </p:spPr>
        <p:txBody>
          <a:bodyPr/>
          <a:lstStyle/>
          <a:p>
            <a:r>
              <a:rPr lang="fr-CA" sz="6000" dirty="0"/>
              <a:t>Projet </a:t>
            </a:r>
            <a:br>
              <a:rPr lang="fr-CA" sz="6000" dirty="0"/>
            </a:br>
            <a:r>
              <a:rPr lang="fr-CA" sz="6000" dirty="0"/>
              <a:t>Éducatif</a:t>
            </a:r>
          </a:p>
        </p:txBody>
      </p:sp>
      <p:sp>
        <p:nvSpPr>
          <p:cNvPr id="3" name="Sous-titre 2"/>
          <p:cNvSpPr>
            <a:spLocks noGrp="1"/>
          </p:cNvSpPr>
          <p:nvPr>
            <p:ph type="subTitle" idx="1"/>
            <p:custDataLst>
              <p:tags r:id="rId2"/>
            </p:custDataLst>
          </p:nvPr>
        </p:nvSpPr>
        <p:spPr>
          <a:xfrm>
            <a:off x="1154955" y="4777380"/>
            <a:ext cx="10353422" cy="861420"/>
          </a:xfrm>
        </p:spPr>
        <p:txBody>
          <a:bodyPr>
            <a:normAutofit fontScale="92500" lnSpcReduction="20000"/>
          </a:bodyPr>
          <a:lstStyle/>
          <a:p>
            <a:pPr algn="ctr"/>
            <a:r>
              <a:rPr lang="fr-CA" sz="2400" b="1" dirty="0"/>
              <a:t>											</a:t>
            </a:r>
            <a:r>
              <a:rPr lang="fr-CA" sz="2600" b="1" dirty="0"/>
              <a:t>École </a:t>
            </a:r>
            <a:r>
              <a:rPr lang="fr-CA" sz="2600" b="1" dirty="0" err="1"/>
              <a:t>charles-rené-lalande</a:t>
            </a:r>
            <a:endParaRPr lang="fr-CA" sz="2600" b="1" dirty="0"/>
          </a:p>
          <a:p>
            <a:pPr algn="ctr"/>
            <a:r>
              <a:rPr lang="fr-CA" sz="2600" b="1" dirty="0"/>
              <a:t>              									2018-2019</a:t>
            </a:r>
          </a:p>
        </p:txBody>
      </p:sp>
      <p:pic>
        <p:nvPicPr>
          <p:cNvPr id="4" name="Image 3"/>
          <p:cNvPicPr>
            <a:picLocks noChangeAspect="1"/>
          </p:cNvPicPr>
          <p:nvPr>
            <p:custDataLst>
              <p:tags r:id="rId3"/>
            </p:custDataLst>
          </p:nvPr>
        </p:nvPicPr>
        <p:blipFill>
          <a:blip r:embed="rId6"/>
          <a:stretch>
            <a:fillRect/>
          </a:stretch>
        </p:blipFill>
        <p:spPr>
          <a:xfrm>
            <a:off x="6826704" y="1524366"/>
            <a:ext cx="4286250" cy="2857500"/>
          </a:xfrm>
          <a:prstGeom prst="rect">
            <a:avLst/>
          </a:prstGeom>
          <a:ln>
            <a:noFill/>
          </a:ln>
          <a:effectLst>
            <a:softEdge rad="112500"/>
          </a:effectLst>
        </p:spPr>
      </p:pic>
      <p:pic>
        <p:nvPicPr>
          <p:cNvPr id="5" name="Image 4"/>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311456" y="649154"/>
            <a:ext cx="1966630" cy="1490390"/>
          </a:xfrm>
          <a:prstGeom prst="rect">
            <a:avLst/>
          </a:prstGeom>
        </p:spPr>
      </p:pic>
    </p:spTree>
    <p:extLst>
      <p:ext uri="{BB962C8B-B14F-4D97-AF65-F5344CB8AC3E}">
        <p14:creationId xmlns:p14="http://schemas.microsoft.com/office/powerpoint/2010/main" val="2274067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349" y="800471"/>
            <a:ext cx="9039497" cy="487506"/>
          </a:xfrm>
          <a:prstGeom prst="rect">
            <a:avLst/>
          </a:prstGeom>
        </p:spPr>
        <p:txBody>
          <a:bodyPr wrap="square">
            <a:spAutoFit/>
          </a:bodyPr>
          <a:lstStyle/>
          <a:p>
            <a:pPr>
              <a:lnSpc>
                <a:spcPct val="107000"/>
              </a:lnSpc>
              <a:spcAft>
                <a:spcPts val="0"/>
              </a:spcAft>
            </a:pPr>
            <a:r>
              <a:rPr lang="fr-CA" sz="2400" i="1" dirty="0">
                <a:latin typeface="Calibri" panose="020F0502020204030204" pitchFamily="34" charset="0"/>
                <a:ea typeface="Calibri" panose="020F0502020204030204" pitchFamily="34" charset="0"/>
                <a:cs typeface="Times New Roman" panose="02020603050405020304" pitchFamily="18" charset="0"/>
              </a:rPr>
              <a:t>ENJEU 2 : Offrir un milieu sain, sécuritaire et propice à l’apprentissage</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96029488"/>
              </p:ext>
            </p:extLst>
          </p:nvPr>
        </p:nvGraphicFramePr>
        <p:xfrm>
          <a:off x="809899" y="1287977"/>
          <a:ext cx="9666513" cy="5271330"/>
        </p:xfrm>
        <a:graphic>
          <a:graphicData uri="http://schemas.openxmlformats.org/drawingml/2006/table">
            <a:tbl>
              <a:tblPr firstRow="1" firstCol="1" bandRow="1">
                <a:tableStyleId>{00A15C55-8517-42AA-B614-E9B94910E393}</a:tableStyleId>
              </a:tblPr>
              <a:tblGrid>
                <a:gridCol w="1541416">
                  <a:extLst>
                    <a:ext uri="{9D8B030D-6E8A-4147-A177-3AD203B41FA5}">
                      <a16:colId xmlns:a16="http://schemas.microsoft.com/office/drawing/2014/main" val="3247005787"/>
                    </a:ext>
                  </a:extLst>
                </a:gridCol>
                <a:gridCol w="1528354">
                  <a:extLst>
                    <a:ext uri="{9D8B030D-6E8A-4147-A177-3AD203B41FA5}">
                      <a16:colId xmlns:a16="http://schemas.microsoft.com/office/drawing/2014/main" val="1923647317"/>
                    </a:ext>
                  </a:extLst>
                </a:gridCol>
                <a:gridCol w="2795451">
                  <a:extLst>
                    <a:ext uri="{9D8B030D-6E8A-4147-A177-3AD203B41FA5}">
                      <a16:colId xmlns:a16="http://schemas.microsoft.com/office/drawing/2014/main" val="2324562301"/>
                    </a:ext>
                  </a:extLst>
                </a:gridCol>
                <a:gridCol w="2103603">
                  <a:extLst>
                    <a:ext uri="{9D8B030D-6E8A-4147-A177-3AD203B41FA5}">
                      <a16:colId xmlns:a16="http://schemas.microsoft.com/office/drawing/2014/main" val="2587662325"/>
                    </a:ext>
                  </a:extLst>
                </a:gridCol>
                <a:gridCol w="1697689">
                  <a:extLst>
                    <a:ext uri="{9D8B030D-6E8A-4147-A177-3AD203B41FA5}">
                      <a16:colId xmlns:a16="http://schemas.microsoft.com/office/drawing/2014/main" val="12960089"/>
                    </a:ext>
                  </a:extLst>
                </a:gridCol>
              </a:tblGrid>
              <a:tr h="214189">
                <a:tc>
                  <a:txBody>
                    <a:bodyPr/>
                    <a:lstStyle/>
                    <a:p>
                      <a:pPr algn="ctr">
                        <a:lnSpc>
                          <a:spcPct val="107000"/>
                        </a:lnSpc>
                        <a:spcAft>
                          <a:spcPts val="0"/>
                        </a:spcAft>
                      </a:pPr>
                      <a:r>
                        <a:rPr lang="fr-CA" sz="1200" dirty="0">
                          <a:effectLst/>
                        </a:rPr>
                        <a:t>Orientations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Axes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Objectifs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Indicateurs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Cibles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2164619256"/>
                  </a:ext>
                </a:extLst>
              </a:tr>
              <a:tr h="1135290">
                <a:tc rowSpan="2">
                  <a:txBody>
                    <a:bodyPr/>
                    <a:lstStyle/>
                    <a:p>
                      <a:pPr>
                        <a:lnSpc>
                          <a:spcPct val="107000"/>
                        </a:lnSpc>
                        <a:spcAft>
                          <a:spcPts val="0"/>
                        </a:spcAft>
                      </a:pPr>
                      <a:endParaRPr lang="fr-CA" sz="1200" dirty="0">
                        <a:effectLst/>
                      </a:endParaRPr>
                    </a:p>
                    <a:p>
                      <a:pPr>
                        <a:lnSpc>
                          <a:spcPct val="107000"/>
                        </a:lnSpc>
                        <a:spcAft>
                          <a:spcPts val="0"/>
                        </a:spcAft>
                      </a:pPr>
                      <a:r>
                        <a:rPr lang="fr-CA" sz="1400" dirty="0">
                          <a:effectLst/>
                        </a:rPr>
                        <a:t>Assurer le développement professionnel et l’appropriation des pratiques éducatives probantes soutenu par la direction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3-Formation et accompagnement auprès du personnel scolaire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Soutenir le développement et l’appropriation de pratiques pédagogiques et éducatives reconnues aux nouvelles réalités pédagogiques, technologiques et sociales, notamment en milieu défavorisé.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fr-CA" sz="1200" dirty="0">
                          <a:effectLst/>
                        </a:rPr>
                        <a:t>80% des enseignants</a:t>
                      </a:r>
                      <a:r>
                        <a:rPr lang="fr-CA" sz="1200" baseline="0" dirty="0">
                          <a:effectLst/>
                        </a:rPr>
                        <a:t> appliqueront les pratiques probantes en </a:t>
                      </a:r>
                      <a:r>
                        <a:rPr lang="fr-CA" sz="1200" baseline="0" dirty="0" err="1">
                          <a:effectLst/>
                        </a:rPr>
                        <a:t>littératie</a:t>
                      </a:r>
                      <a:r>
                        <a:rPr lang="fr-CA" sz="1200" baseline="0" dirty="0">
                          <a:effectLst/>
                        </a:rPr>
                        <a:t> et </a:t>
                      </a:r>
                      <a:r>
                        <a:rPr lang="fr-CA" sz="1200" baseline="0" dirty="0" err="1">
                          <a:effectLst/>
                        </a:rPr>
                        <a:t>numératie</a:t>
                      </a:r>
                      <a:endParaRPr lang="fr-CA" sz="1200" dirty="0">
                        <a:effectLst/>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800"/>
                        </a:spcAft>
                      </a:pPr>
                      <a:r>
                        <a:rPr lang="fr-CA" sz="1200" dirty="0">
                          <a:effectLst/>
                        </a:rPr>
                        <a:t>100% des enseignantes</a:t>
                      </a:r>
                      <a:r>
                        <a:rPr lang="fr-CA" sz="1200" baseline="0" dirty="0">
                          <a:effectLst/>
                        </a:rPr>
                        <a:t> participeront aux CAP </a:t>
                      </a:r>
                      <a:endParaRPr lang="fr-CA" sz="1200" dirty="0">
                        <a:effectLst/>
                      </a:endParaRP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3484067421"/>
                  </a:ext>
                </a:extLst>
              </a:tr>
              <a:tr h="1747721">
                <a:tc vMerge="1">
                  <a:txBody>
                    <a:bodyPr/>
                    <a:lstStyle/>
                    <a:p>
                      <a:endParaRPr lang="fr-CA"/>
                    </a:p>
                  </a:txBody>
                  <a:tcPr/>
                </a:tc>
                <a:tc>
                  <a:txBody>
                    <a:bodyPr/>
                    <a:lstStyle/>
                    <a:p>
                      <a:pPr>
                        <a:lnSpc>
                          <a:spcPct val="107000"/>
                        </a:lnSpc>
                        <a:spcAft>
                          <a:spcPts val="0"/>
                        </a:spcAft>
                      </a:pPr>
                      <a:r>
                        <a:rPr lang="fr-CA" sz="1200" dirty="0">
                          <a:effectLst/>
                        </a:rPr>
                        <a:t>4-L’utilisation optimale du numérique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Soutenir le personnel dans l’utilisation pédagogique des ressources éducatives numériques et des outils technologiques.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800"/>
                        </a:spcAft>
                      </a:pPr>
                      <a:r>
                        <a:rPr lang="fr-CA" sz="1200" dirty="0">
                          <a:effectLst/>
                        </a:rPr>
                        <a:t>100% des élèves auront effectué différentes tâches à l’aide de la technologie prévues dans</a:t>
                      </a:r>
                      <a:r>
                        <a:rPr lang="fr-CA" sz="1200" baseline="0" dirty="0">
                          <a:effectLst/>
                        </a:rPr>
                        <a:t> le parcours TIC.</a:t>
                      </a:r>
                      <a:endParaRPr lang="fr-CA" sz="1200" dirty="0">
                        <a:effectLst/>
                      </a:endParaRPr>
                    </a:p>
                    <a:p>
                      <a:pPr>
                        <a:lnSpc>
                          <a:spcPct val="107000"/>
                        </a:lnSpc>
                        <a:spcAft>
                          <a:spcPts val="800"/>
                        </a:spcAft>
                      </a:pPr>
                      <a:endParaRPr lang="fr-CA" sz="1200" dirty="0">
                        <a:effectLst/>
                      </a:endParaRPr>
                    </a:p>
                    <a:p>
                      <a:pPr>
                        <a:lnSpc>
                          <a:spcPct val="107000"/>
                        </a:lnSpc>
                        <a:spcAft>
                          <a:spcPts val="800"/>
                        </a:spcAft>
                      </a:pPr>
                      <a:r>
                        <a:rPr lang="fr-CA" sz="1200" dirty="0">
                          <a:effectLst/>
                        </a:rPr>
                        <a:t> </a:t>
                      </a:r>
                    </a:p>
                    <a:p>
                      <a:pPr marL="457200">
                        <a:lnSpc>
                          <a:spcPct val="107000"/>
                        </a:lnSpc>
                        <a:spcAft>
                          <a:spcPts val="0"/>
                        </a:spcAft>
                      </a:pPr>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solidFill>
                            <a:schemeClr val="tx1"/>
                          </a:solidFill>
                          <a:effectLst/>
                        </a:rPr>
                        <a:t>2019-2020</a:t>
                      </a:r>
                      <a:r>
                        <a:rPr lang="fr-CA" sz="1200" baseline="0" dirty="0">
                          <a:solidFill>
                            <a:schemeClr val="tx1"/>
                          </a:solidFill>
                          <a:effectLst/>
                        </a:rPr>
                        <a:t> chaque niveau aura fait une activité robotique.</a:t>
                      </a:r>
                    </a:p>
                    <a:p>
                      <a:pPr>
                        <a:lnSpc>
                          <a:spcPct val="107000"/>
                        </a:lnSpc>
                        <a:spcAft>
                          <a:spcPts val="0"/>
                        </a:spcAft>
                      </a:pPr>
                      <a:r>
                        <a:rPr lang="fr-CA" sz="1200" baseline="0" dirty="0">
                          <a:solidFill>
                            <a:schemeClr val="tx1"/>
                          </a:solidFill>
                          <a:effectLst/>
                        </a:rPr>
                        <a:t>2020-2021 Chaque élève aura utilisé le iPad en contexte pédagogique.</a:t>
                      </a:r>
                    </a:p>
                    <a:p>
                      <a:pPr>
                        <a:lnSpc>
                          <a:spcPct val="107000"/>
                        </a:lnSpc>
                        <a:spcAft>
                          <a:spcPts val="0"/>
                        </a:spcAft>
                      </a:pPr>
                      <a:r>
                        <a:rPr lang="fr-CA" sz="1200" baseline="0" dirty="0">
                          <a:solidFill>
                            <a:schemeClr val="tx1"/>
                          </a:solidFill>
                          <a:effectLst/>
                        </a:rPr>
                        <a:t>2021-2022 100% des enseignants auront participé à une formation TIC.</a:t>
                      </a:r>
                      <a:endParaRPr lang="fr-CA" sz="1200" dirty="0">
                        <a:solidFill>
                          <a:schemeClr val="tx1"/>
                        </a:solidFill>
                        <a:effectLst/>
                      </a:endParaRPr>
                    </a:p>
                  </a:txBody>
                  <a:tcPr marL="33977" marR="33977" marT="0" marB="0"/>
                </a:tc>
                <a:extLst>
                  <a:ext uri="{0D108BD9-81ED-4DB2-BD59-A6C34878D82A}">
                    <a16:rowId xmlns:a16="http://schemas.microsoft.com/office/drawing/2014/main" val="3882841357"/>
                  </a:ext>
                </a:extLst>
              </a:tr>
              <a:tr h="1485006">
                <a:tc>
                  <a:txBody>
                    <a:bodyPr/>
                    <a:lstStyle/>
                    <a:p>
                      <a:pPr>
                        <a:lnSpc>
                          <a:spcPct val="107000"/>
                        </a:lnSpc>
                        <a:spcAft>
                          <a:spcPts val="0"/>
                        </a:spcAft>
                      </a:pPr>
                      <a:r>
                        <a:rPr lang="fr-CA" sz="1400" dirty="0">
                          <a:effectLst/>
                        </a:rPr>
                        <a:t>Assurer le développement d’environnement sains, stimulants et créatifs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5-Des milieux sécuritaires et bienveillants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Mettre en place l’enseignement stratégique et explicite des comportements positifs. </a:t>
                      </a:r>
                    </a:p>
                    <a:p>
                      <a:pPr>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(L’approche positive)</a:t>
                      </a:r>
                    </a:p>
                  </a:txBody>
                  <a:tcPr marL="33977" marR="33977"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fr-CA" sz="1200" dirty="0">
                          <a:effectLst/>
                        </a:rPr>
                        <a:t>Augmenter de 10% le nombre d’élèves ayant des comportements positifs et diminuer le nombre de billets de manquement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Diminuer</a:t>
                      </a:r>
                      <a:r>
                        <a:rPr lang="fr-CA" sz="1200"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de 3% le nombre de billets de manquement en 2019-2020</a:t>
                      </a:r>
                    </a:p>
                    <a:p>
                      <a:pPr>
                        <a:lnSpc>
                          <a:spcPct val="107000"/>
                        </a:lnSpc>
                        <a:spcAft>
                          <a:spcPts val="0"/>
                        </a:spcAft>
                      </a:pPr>
                      <a:r>
                        <a:rPr lang="fr-CA" sz="1200"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2020-2021 diminuer de 7%</a:t>
                      </a:r>
                    </a:p>
                    <a:p>
                      <a:pPr>
                        <a:lnSpc>
                          <a:spcPct val="107000"/>
                        </a:lnSpc>
                        <a:spcAft>
                          <a:spcPts val="0"/>
                        </a:spcAft>
                      </a:pPr>
                      <a:r>
                        <a:rPr lang="fr-CA" sz="1200"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2021-2022</a:t>
                      </a:r>
                      <a:r>
                        <a:rPr lang="fr-CA"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diminuer de 10%</a:t>
                      </a:r>
                    </a:p>
                  </a:txBody>
                  <a:tcPr marL="33977" marR="33977" marT="0" marB="0"/>
                </a:tc>
                <a:extLst>
                  <a:ext uri="{0D108BD9-81ED-4DB2-BD59-A6C34878D82A}">
                    <a16:rowId xmlns:a16="http://schemas.microsoft.com/office/drawing/2014/main" val="1967333056"/>
                  </a:ext>
                </a:extLst>
              </a:tr>
            </a:tbl>
          </a:graphicData>
        </a:graphic>
      </p:graphicFrame>
    </p:spTree>
    <p:extLst>
      <p:ext uri="{BB962C8B-B14F-4D97-AF65-F5344CB8AC3E}">
        <p14:creationId xmlns:p14="http://schemas.microsoft.com/office/powerpoint/2010/main" val="256638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5" y="800471"/>
            <a:ext cx="10149840" cy="487506"/>
          </a:xfrm>
          <a:prstGeom prst="rect">
            <a:avLst/>
          </a:prstGeom>
        </p:spPr>
        <p:txBody>
          <a:bodyPr wrap="square">
            <a:spAutoFit/>
          </a:bodyPr>
          <a:lstStyle/>
          <a:p>
            <a:pPr>
              <a:lnSpc>
                <a:spcPct val="107000"/>
              </a:lnSpc>
              <a:spcAft>
                <a:spcPts val="0"/>
              </a:spcAft>
            </a:pPr>
            <a:r>
              <a:rPr lang="fr-CA" sz="2400" i="1" dirty="0">
                <a:latin typeface="Calibri" panose="020F0502020204030204" pitchFamily="34" charset="0"/>
                <a:ea typeface="Calibri" panose="020F0502020204030204" pitchFamily="34" charset="0"/>
                <a:cs typeface="Times New Roman" panose="02020603050405020304" pitchFamily="18" charset="0"/>
              </a:rPr>
              <a:t>ENJEU 3: Une communauté engagée pour la réussite des élèves jeunes et adultes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723449703"/>
              </p:ext>
            </p:extLst>
          </p:nvPr>
        </p:nvGraphicFramePr>
        <p:xfrm>
          <a:off x="483325" y="1724296"/>
          <a:ext cx="10189029" cy="4172760"/>
        </p:xfrm>
        <a:graphic>
          <a:graphicData uri="http://schemas.openxmlformats.org/drawingml/2006/table">
            <a:tbl>
              <a:tblPr firstRow="1" firstCol="1" bandRow="1">
                <a:tableStyleId>{00A15C55-8517-42AA-B614-E9B94910E393}</a:tableStyleId>
              </a:tblPr>
              <a:tblGrid>
                <a:gridCol w="1321927">
                  <a:extLst>
                    <a:ext uri="{9D8B030D-6E8A-4147-A177-3AD203B41FA5}">
                      <a16:colId xmlns:a16="http://schemas.microsoft.com/office/drawing/2014/main" val="3720770866"/>
                    </a:ext>
                  </a:extLst>
                </a:gridCol>
                <a:gridCol w="1181692">
                  <a:extLst>
                    <a:ext uri="{9D8B030D-6E8A-4147-A177-3AD203B41FA5}">
                      <a16:colId xmlns:a16="http://schemas.microsoft.com/office/drawing/2014/main" val="3982590872"/>
                    </a:ext>
                  </a:extLst>
                </a:gridCol>
                <a:gridCol w="1803937">
                  <a:extLst>
                    <a:ext uri="{9D8B030D-6E8A-4147-A177-3AD203B41FA5}">
                      <a16:colId xmlns:a16="http://schemas.microsoft.com/office/drawing/2014/main" val="2686497171"/>
                    </a:ext>
                  </a:extLst>
                </a:gridCol>
                <a:gridCol w="3285892">
                  <a:extLst>
                    <a:ext uri="{9D8B030D-6E8A-4147-A177-3AD203B41FA5}">
                      <a16:colId xmlns:a16="http://schemas.microsoft.com/office/drawing/2014/main" val="3538747784"/>
                    </a:ext>
                  </a:extLst>
                </a:gridCol>
                <a:gridCol w="2595581">
                  <a:extLst>
                    <a:ext uri="{9D8B030D-6E8A-4147-A177-3AD203B41FA5}">
                      <a16:colId xmlns:a16="http://schemas.microsoft.com/office/drawing/2014/main" val="4179426411"/>
                    </a:ext>
                  </a:extLst>
                </a:gridCol>
              </a:tblGrid>
              <a:tr h="350859">
                <a:tc>
                  <a:txBody>
                    <a:bodyPr/>
                    <a:lstStyle/>
                    <a:p>
                      <a:pPr algn="ctr">
                        <a:lnSpc>
                          <a:spcPct val="107000"/>
                        </a:lnSpc>
                        <a:spcAft>
                          <a:spcPts val="0"/>
                        </a:spcAft>
                      </a:pPr>
                      <a:r>
                        <a:rPr lang="fr-CA" sz="1200" dirty="0">
                          <a:effectLst/>
                        </a:rPr>
                        <a:t>Orientation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gn="ctr">
                        <a:lnSpc>
                          <a:spcPct val="107000"/>
                        </a:lnSpc>
                        <a:spcAft>
                          <a:spcPts val="0"/>
                        </a:spcAft>
                      </a:pPr>
                      <a:r>
                        <a:rPr lang="fr-CA" sz="1200" dirty="0">
                          <a:effectLst/>
                        </a:rPr>
                        <a:t>Axes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gn="ctr">
                        <a:lnSpc>
                          <a:spcPct val="107000"/>
                        </a:lnSpc>
                        <a:spcAft>
                          <a:spcPts val="0"/>
                        </a:spcAft>
                      </a:pPr>
                      <a:r>
                        <a:rPr lang="fr-CA" sz="1200" dirty="0">
                          <a:effectLst/>
                        </a:rPr>
                        <a:t>Objectifs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gn="ctr">
                        <a:lnSpc>
                          <a:spcPct val="107000"/>
                        </a:lnSpc>
                        <a:spcAft>
                          <a:spcPts val="0"/>
                        </a:spcAft>
                      </a:pPr>
                      <a:r>
                        <a:rPr lang="fr-CA" sz="1200" dirty="0">
                          <a:effectLst/>
                        </a:rPr>
                        <a:t>Indicateurs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gn="ctr">
                        <a:lnSpc>
                          <a:spcPct val="107000"/>
                        </a:lnSpc>
                        <a:spcAft>
                          <a:spcPts val="0"/>
                        </a:spcAft>
                      </a:pPr>
                      <a:r>
                        <a:rPr lang="fr-CA" sz="1200" dirty="0">
                          <a:effectLst/>
                        </a:rPr>
                        <a:t>Cibles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extLst>
                  <a:ext uri="{0D108BD9-81ED-4DB2-BD59-A6C34878D82A}">
                    <a16:rowId xmlns:a16="http://schemas.microsoft.com/office/drawing/2014/main" val="3277327197"/>
                  </a:ext>
                </a:extLst>
              </a:tr>
              <a:tr h="2418468">
                <a:tc>
                  <a:txBody>
                    <a:bodyPr/>
                    <a:lstStyle/>
                    <a:p>
                      <a:pPr>
                        <a:lnSpc>
                          <a:spcPct val="107000"/>
                        </a:lnSpc>
                        <a:spcAft>
                          <a:spcPts val="0"/>
                        </a:spcAft>
                      </a:pPr>
                      <a:endParaRPr lang="fr-CA" sz="1400" dirty="0">
                        <a:effectLst/>
                      </a:endParaRPr>
                    </a:p>
                    <a:p>
                      <a:pPr>
                        <a:lnSpc>
                          <a:spcPct val="107000"/>
                        </a:lnSpc>
                        <a:spcAft>
                          <a:spcPts val="0"/>
                        </a:spcAft>
                      </a:pPr>
                      <a:r>
                        <a:rPr lang="fr-CA" sz="1400" dirty="0">
                          <a:effectLst/>
                        </a:rPr>
                        <a:t>Mobiliser les parents et les partenaires à soutenir la réussite des élèves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dirty="0">
                          <a:effectLst/>
                        </a:rPr>
                        <a:t>6-Les parents et la famille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dirty="0">
                          <a:effectLst/>
                        </a:rPr>
                        <a:t>Accroître et valoriser la participation des parents et des familles dans la réussite des élèves.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800"/>
                        </a:spcAft>
                      </a:pPr>
                      <a:r>
                        <a:rPr lang="fr-CA" sz="1200" dirty="0">
                          <a:effectLst/>
                        </a:rPr>
                        <a:t>Augmenter de 10% la</a:t>
                      </a:r>
                      <a:r>
                        <a:rPr lang="fr-CA" sz="1200" baseline="0" dirty="0">
                          <a:effectLst/>
                        </a:rPr>
                        <a:t> participation des parents lors d’événements pédagogiques réalisés par les élèves.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dirty="0">
                          <a:effectLst/>
                        </a:rPr>
                        <a:t>3 activités positives par année.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extLst>
                  <a:ext uri="{0D108BD9-81ED-4DB2-BD59-A6C34878D82A}">
                    <a16:rowId xmlns:a16="http://schemas.microsoft.com/office/drawing/2014/main" val="825495996"/>
                  </a:ext>
                </a:extLst>
              </a:tr>
              <a:tr h="1403433">
                <a:tc>
                  <a:txBody>
                    <a:bodyPr/>
                    <a:lstStyle/>
                    <a:p>
                      <a:pPr>
                        <a:lnSpc>
                          <a:spcPct val="107000"/>
                        </a:lnSpc>
                        <a:spcAft>
                          <a:spcPts val="0"/>
                        </a:spcAft>
                      </a:pPr>
                      <a:r>
                        <a:rPr lang="fr-CA" sz="900">
                          <a:effectLst/>
                        </a:rPr>
                        <a:t> </a:t>
                      </a:r>
                      <a:endParaRPr lang="fr-CA" sz="70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a:effectLst/>
                        </a:rPr>
                        <a:t>7-Les partenaires et les élus</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a:effectLst/>
                        </a:rPr>
                        <a:t>Renforcer les liens avec les différents partenaires.</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dirty="0">
                          <a:effectLst/>
                        </a:rPr>
                        <a:t>4</a:t>
                      </a:r>
                      <a:r>
                        <a:rPr lang="fr-CA" sz="1200" baseline="0" dirty="0">
                          <a:effectLst/>
                        </a:rPr>
                        <a:t> rencontres d’échanges avec </a:t>
                      </a:r>
                      <a:r>
                        <a:rPr lang="fr-CA" sz="1200" dirty="0">
                          <a:effectLst/>
                        </a:rPr>
                        <a:t>différents partenaires ou élus.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tc>
                  <a:txBody>
                    <a:bodyPr/>
                    <a:lstStyle/>
                    <a:p>
                      <a:pPr>
                        <a:lnSpc>
                          <a:spcPct val="107000"/>
                        </a:lnSpc>
                        <a:spcAft>
                          <a:spcPts val="0"/>
                        </a:spcAft>
                      </a:pPr>
                      <a:r>
                        <a:rPr lang="fr-CA" sz="1200" dirty="0">
                          <a:effectLst/>
                        </a:rPr>
                        <a:t>2 échanges constructifs par année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536" marR="45536" marT="0" marB="0"/>
                </a:tc>
                <a:extLst>
                  <a:ext uri="{0D108BD9-81ED-4DB2-BD59-A6C34878D82A}">
                    <a16:rowId xmlns:a16="http://schemas.microsoft.com/office/drawing/2014/main" val="549825927"/>
                  </a:ext>
                </a:extLst>
              </a:tr>
            </a:tbl>
          </a:graphicData>
        </a:graphic>
      </p:graphicFrame>
    </p:spTree>
    <p:extLst>
      <p:ext uri="{BB962C8B-B14F-4D97-AF65-F5344CB8AC3E}">
        <p14:creationId xmlns:p14="http://schemas.microsoft.com/office/powerpoint/2010/main" val="52500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076010" y="1510748"/>
            <a:ext cx="10519642" cy="5787791"/>
          </a:xfrm>
        </p:spPr>
        <p:txBody>
          <a:bodyPr/>
          <a:lstStyle/>
          <a:p>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br>
              <a:rPr lang="fr-CA" sz="2000" b="1" dirty="0"/>
            </a:br>
            <a:r>
              <a:rPr lang="fr-CA" sz="1600" b="1" dirty="0"/>
              <a:t>L’école Charles-René-Lalande est située en milieu rural, dans la municipalité de Rivière-</a:t>
            </a:r>
            <a:r>
              <a:rPr lang="fr-CA" sz="1600" b="1" dirty="0" err="1"/>
              <a:t>Héva</a:t>
            </a:r>
            <a:r>
              <a:rPr lang="fr-CA" sz="1600" b="1" dirty="0"/>
              <a:t>.</a:t>
            </a:r>
            <a:br>
              <a:rPr lang="fr-CA" sz="1600" b="1" dirty="0"/>
            </a:br>
            <a:br>
              <a:rPr lang="fr-CA" sz="1600" b="1" dirty="0"/>
            </a:br>
            <a:r>
              <a:rPr lang="fr-CA" sz="1600" b="1" dirty="0"/>
              <a:t>Annuellement l’école accueille entre </a:t>
            </a:r>
            <a:r>
              <a:rPr lang="fr-CA" sz="1600" b="1" dirty="0">
                <a:solidFill>
                  <a:schemeClr val="bg1"/>
                </a:solidFill>
              </a:rPr>
              <a:t>64 et 70 </a:t>
            </a:r>
            <a:r>
              <a:rPr lang="fr-CA" sz="1600" b="1" dirty="0"/>
              <a:t>élèves répartis de la maternelle 4 ans à la 6</a:t>
            </a:r>
            <a:r>
              <a:rPr lang="fr-CA" sz="1600" b="1" baseline="30000" dirty="0"/>
              <a:t>e </a:t>
            </a:r>
            <a:r>
              <a:rPr lang="fr-CA" sz="1600" b="1" dirty="0"/>
              <a:t>année.  La communauté compte une population de 1 600 habitants.</a:t>
            </a:r>
            <a:br>
              <a:rPr lang="fr-CA" sz="1600" b="1" dirty="0"/>
            </a:br>
            <a:br>
              <a:rPr lang="fr-CA" sz="1600" b="1" dirty="0"/>
            </a:br>
            <a:r>
              <a:rPr lang="fr-CA" sz="1600" b="1" dirty="0">
                <a:solidFill>
                  <a:schemeClr val="bg1"/>
                </a:solidFill>
              </a:rPr>
              <a:t>La majorité </a:t>
            </a:r>
            <a:r>
              <a:rPr lang="fr-CA" sz="1600" b="1" dirty="0"/>
              <a:t>de nos élèves sont transportés par autobus.</a:t>
            </a:r>
            <a:br>
              <a:rPr lang="fr-CA" sz="1600" b="1" dirty="0"/>
            </a:br>
            <a:br>
              <a:rPr lang="fr-CA" sz="1600" b="1" dirty="0"/>
            </a:br>
            <a:r>
              <a:rPr lang="fr-CA" sz="1600" b="1" dirty="0"/>
              <a:t>L’indice de défavorisation est de 9 sur 10.</a:t>
            </a:r>
            <a:br>
              <a:rPr lang="fr-CA" sz="1600" b="1" dirty="0"/>
            </a:br>
            <a:br>
              <a:rPr lang="fr-CA" sz="1600" b="1" dirty="0"/>
            </a:br>
            <a:r>
              <a:rPr lang="fr-CA" sz="1600" b="1" dirty="0"/>
              <a:t>La direction de l’établissement est assurée par Mme Julie Landry.  L’équipe-école compte une quinzaine d’employés dont 5 enseignantes à temps plein, 3 enseignantes à temps partiel et 7 autres employés. Le service de garde contribue à la vie de l’école depuis plus de 5 ans. </a:t>
            </a:r>
            <a:br>
              <a:rPr lang="fr-CA" sz="1600" b="1" dirty="0"/>
            </a:br>
            <a:br>
              <a:rPr lang="fr-CA" sz="1600" b="1" dirty="0"/>
            </a:br>
            <a:r>
              <a:rPr lang="fr-CA" sz="1600" b="1" dirty="0"/>
              <a:t>Nous comptons : </a:t>
            </a:r>
            <a:br>
              <a:rPr lang="fr-CA" sz="1600" b="1" dirty="0"/>
            </a:br>
            <a:r>
              <a:rPr lang="fr-CA" sz="1600" b="1" dirty="0"/>
              <a:t>30 </a:t>
            </a:r>
            <a:r>
              <a:rPr lang="fr-CA" sz="1600" b="1" dirty="0">
                <a:solidFill>
                  <a:schemeClr val="bg1"/>
                </a:solidFill>
              </a:rPr>
              <a:t>%</a:t>
            </a:r>
            <a:r>
              <a:rPr lang="fr-CA" sz="1600" b="1" dirty="0"/>
              <a:t> d’élèves à risque au niveau des apprentissages,</a:t>
            </a:r>
            <a:br>
              <a:rPr lang="fr-CA" sz="1600" b="1" dirty="0"/>
            </a:br>
            <a:r>
              <a:rPr lang="fr-CA" sz="1600" b="1" dirty="0"/>
              <a:t>3% d’élèves ayant des besoins de soutien particulier en comportement, </a:t>
            </a:r>
            <a:br>
              <a:rPr lang="fr-CA" sz="1600" b="1" dirty="0"/>
            </a:br>
            <a:r>
              <a:rPr lang="fr-CA" sz="1600" b="1" dirty="0"/>
              <a:t>3% d’élèves vivant avec un handicap et </a:t>
            </a:r>
            <a:br>
              <a:rPr lang="fr-CA" sz="1600" b="1" dirty="0"/>
            </a:br>
            <a:r>
              <a:rPr lang="fr-CA" sz="1600" b="1" dirty="0"/>
              <a:t>37% des élèves ont un plan d’intervention.</a:t>
            </a:r>
            <a:br>
              <a:rPr lang="fr-CA" sz="1600" b="1" dirty="0"/>
            </a:br>
            <a:br>
              <a:rPr lang="fr-CA" sz="1600" b="1" dirty="0"/>
            </a:br>
            <a:r>
              <a:rPr lang="fr-CA" sz="1600" b="1" dirty="0"/>
              <a:t>La mission de l’école est d’instruire, de socialiser et de qualifier, tout en soutenant des valeurs telles qu’humaine, innovante et dynamique.</a:t>
            </a:r>
            <a:br>
              <a:rPr lang="fr-CA" sz="1600" b="1" dirty="0"/>
            </a:br>
            <a:br>
              <a:rPr lang="fr-CA" sz="1600" b="1" dirty="0"/>
            </a:br>
            <a:r>
              <a:rPr lang="fr-CA" sz="1600" b="1" dirty="0"/>
              <a:t>Toutes les orientations sont définies en vue d’atteindre les buts du projet éducatif de l’école.</a:t>
            </a:r>
            <a:br>
              <a:rPr lang="fr-CA" sz="1600" b="1" dirty="0"/>
            </a:br>
            <a:br>
              <a:rPr lang="fr-CA" sz="2000" b="1" dirty="0"/>
            </a:br>
            <a:br>
              <a:rPr lang="fr-CA" sz="2000" b="1" dirty="0"/>
            </a:br>
            <a:endParaRPr lang="fr-CA" sz="2000" b="1" dirty="0"/>
          </a:p>
        </p:txBody>
      </p:sp>
    </p:spTree>
    <p:extLst>
      <p:ext uri="{BB962C8B-B14F-4D97-AF65-F5344CB8AC3E}">
        <p14:creationId xmlns:p14="http://schemas.microsoft.com/office/powerpoint/2010/main" val="327094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a:t>66 élèves</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889116094"/>
              </p:ext>
            </p:extLst>
          </p:nvPr>
        </p:nvGraphicFramePr>
        <p:xfrm>
          <a:off x="1245704" y="2668810"/>
          <a:ext cx="8958793" cy="3157224"/>
        </p:xfrm>
        <a:graphic>
          <a:graphicData uri="http://schemas.openxmlformats.org/drawingml/2006/table">
            <a:tbl>
              <a:tblPr firstRow="1" bandRow="1">
                <a:tableStyleId>{5C22544A-7EE6-4342-B048-85BDC9FD1C3A}</a:tableStyleId>
              </a:tblPr>
              <a:tblGrid>
                <a:gridCol w="4577712">
                  <a:extLst>
                    <a:ext uri="{9D8B030D-6E8A-4147-A177-3AD203B41FA5}">
                      <a16:colId xmlns:a16="http://schemas.microsoft.com/office/drawing/2014/main" val="4141958272"/>
                    </a:ext>
                  </a:extLst>
                </a:gridCol>
                <a:gridCol w="4381081">
                  <a:extLst>
                    <a:ext uri="{9D8B030D-6E8A-4147-A177-3AD203B41FA5}">
                      <a16:colId xmlns:a16="http://schemas.microsoft.com/office/drawing/2014/main" val="299660057"/>
                    </a:ext>
                  </a:extLst>
                </a:gridCol>
              </a:tblGrid>
              <a:tr h="526204">
                <a:tc>
                  <a:txBody>
                    <a:bodyPr/>
                    <a:lstStyle/>
                    <a:p>
                      <a:r>
                        <a:rPr lang="fr-CA" dirty="0"/>
                        <a:t>Classe</a:t>
                      </a:r>
                    </a:p>
                  </a:txBody>
                  <a:tcPr/>
                </a:tc>
                <a:tc>
                  <a:txBody>
                    <a:bodyPr/>
                    <a:lstStyle/>
                    <a:p>
                      <a:r>
                        <a:rPr lang="fr-CA" dirty="0"/>
                        <a:t>Nombre d’élèves</a:t>
                      </a:r>
                    </a:p>
                  </a:txBody>
                  <a:tcPr/>
                </a:tc>
                <a:extLst>
                  <a:ext uri="{0D108BD9-81ED-4DB2-BD59-A6C34878D82A}">
                    <a16:rowId xmlns:a16="http://schemas.microsoft.com/office/drawing/2014/main" val="119359215"/>
                  </a:ext>
                </a:extLst>
              </a:tr>
              <a:tr h="526204">
                <a:tc>
                  <a:txBody>
                    <a:bodyPr/>
                    <a:lstStyle/>
                    <a:p>
                      <a:r>
                        <a:rPr lang="fr-CA" dirty="0"/>
                        <a:t>Maternelle 4ans </a:t>
                      </a:r>
                    </a:p>
                  </a:txBody>
                  <a:tcPr/>
                </a:tc>
                <a:tc>
                  <a:txBody>
                    <a:bodyPr/>
                    <a:lstStyle/>
                    <a:p>
                      <a:r>
                        <a:rPr lang="fr-CA" dirty="0"/>
                        <a:t>2</a:t>
                      </a:r>
                    </a:p>
                  </a:txBody>
                  <a:tcPr/>
                </a:tc>
                <a:extLst>
                  <a:ext uri="{0D108BD9-81ED-4DB2-BD59-A6C34878D82A}">
                    <a16:rowId xmlns:a16="http://schemas.microsoft.com/office/drawing/2014/main" val="3540236522"/>
                  </a:ext>
                </a:extLst>
              </a:tr>
              <a:tr h="526204">
                <a:tc>
                  <a:txBody>
                    <a:bodyPr/>
                    <a:lstStyle/>
                    <a:p>
                      <a:r>
                        <a:rPr lang="fr-CA" dirty="0"/>
                        <a:t> Maternelle 5ans</a:t>
                      </a:r>
                    </a:p>
                  </a:txBody>
                  <a:tcPr/>
                </a:tc>
                <a:tc>
                  <a:txBody>
                    <a:bodyPr/>
                    <a:lstStyle/>
                    <a:p>
                      <a:r>
                        <a:rPr lang="fr-CA" dirty="0"/>
                        <a:t>13</a:t>
                      </a:r>
                    </a:p>
                  </a:txBody>
                  <a:tcPr/>
                </a:tc>
                <a:extLst>
                  <a:ext uri="{0D108BD9-81ED-4DB2-BD59-A6C34878D82A}">
                    <a16:rowId xmlns:a16="http://schemas.microsoft.com/office/drawing/2014/main" val="3644893712"/>
                  </a:ext>
                </a:extLst>
              </a:tr>
              <a:tr h="526204">
                <a:tc>
                  <a:txBody>
                    <a:bodyPr/>
                    <a:lstStyle/>
                    <a:p>
                      <a:r>
                        <a:rPr lang="fr-CA" dirty="0"/>
                        <a:t>1</a:t>
                      </a:r>
                      <a:r>
                        <a:rPr lang="fr-CA" baseline="30000" dirty="0"/>
                        <a:t>re</a:t>
                      </a:r>
                      <a:r>
                        <a:rPr lang="fr-CA" dirty="0"/>
                        <a:t> et 2</a:t>
                      </a:r>
                      <a:r>
                        <a:rPr lang="fr-CA" baseline="30000" dirty="0"/>
                        <a:t>e</a:t>
                      </a:r>
                      <a:endParaRPr lang="fr-CA" dirty="0"/>
                    </a:p>
                  </a:txBody>
                  <a:tcPr/>
                </a:tc>
                <a:tc>
                  <a:txBody>
                    <a:bodyPr/>
                    <a:lstStyle/>
                    <a:p>
                      <a:r>
                        <a:rPr lang="fr-CA" dirty="0"/>
                        <a:t>19</a:t>
                      </a:r>
                    </a:p>
                  </a:txBody>
                  <a:tcPr/>
                </a:tc>
                <a:extLst>
                  <a:ext uri="{0D108BD9-81ED-4DB2-BD59-A6C34878D82A}">
                    <a16:rowId xmlns:a16="http://schemas.microsoft.com/office/drawing/2014/main" val="399759798"/>
                  </a:ext>
                </a:extLst>
              </a:tr>
              <a:tr h="526204">
                <a:tc>
                  <a:txBody>
                    <a:bodyPr/>
                    <a:lstStyle/>
                    <a:p>
                      <a:r>
                        <a:rPr lang="fr-CA" dirty="0"/>
                        <a:t>3</a:t>
                      </a:r>
                      <a:r>
                        <a:rPr lang="fr-CA" baseline="30000" dirty="0"/>
                        <a:t>e</a:t>
                      </a:r>
                      <a:r>
                        <a:rPr lang="fr-CA" dirty="0"/>
                        <a:t> et 4</a:t>
                      </a:r>
                      <a:r>
                        <a:rPr lang="fr-CA" baseline="30000" dirty="0"/>
                        <a:t>e</a:t>
                      </a:r>
                      <a:endParaRPr lang="fr-CA" dirty="0"/>
                    </a:p>
                  </a:txBody>
                  <a:tcPr/>
                </a:tc>
                <a:tc>
                  <a:txBody>
                    <a:bodyPr/>
                    <a:lstStyle/>
                    <a:p>
                      <a:r>
                        <a:rPr lang="fr-CA" dirty="0"/>
                        <a:t>14</a:t>
                      </a:r>
                    </a:p>
                  </a:txBody>
                  <a:tcPr/>
                </a:tc>
                <a:extLst>
                  <a:ext uri="{0D108BD9-81ED-4DB2-BD59-A6C34878D82A}">
                    <a16:rowId xmlns:a16="http://schemas.microsoft.com/office/drawing/2014/main" val="2685456367"/>
                  </a:ext>
                </a:extLst>
              </a:tr>
              <a:tr h="526204">
                <a:tc>
                  <a:txBody>
                    <a:bodyPr/>
                    <a:lstStyle/>
                    <a:p>
                      <a:r>
                        <a:rPr lang="fr-CA" dirty="0"/>
                        <a:t>5</a:t>
                      </a:r>
                      <a:r>
                        <a:rPr lang="fr-CA" baseline="30000" dirty="0"/>
                        <a:t>e</a:t>
                      </a:r>
                      <a:r>
                        <a:rPr lang="fr-CA" dirty="0"/>
                        <a:t> et 6</a:t>
                      </a:r>
                      <a:r>
                        <a:rPr lang="fr-CA" baseline="30000" dirty="0"/>
                        <a:t>e</a:t>
                      </a:r>
                      <a:endParaRPr lang="fr-CA" dirty="0"/>
                    </a:p>
                  </a:txBody>
                  <a:tcPr/>
                </a:tc>
                <a:tc>
                  <a:txBody>
                    <a:bodyPr/>
                    <a:lstStyle/>
                    <a:p>
                      <a:r>
                        <a:rPr lang="fr-CA" dirty="0"/>
                        <a:t>18</a:t>
                      </a:r>
                    </a:p>
                  </a:txBody>
                  <a:tcPr/>
                </a:tc>
                <a:extLst>
                  <a:ext uri="{0D108BD9-81ED-4DB2-BD59-A6C34878D82A}">
                    <a16:rowId xmlns:a16="http://schemas.microsoft.com/office/drawing/2014/main" val="625999122"/>
                  </a:ext>
                </a:extLst>
              </a:tr>
            </a:tbl>
          </a:graphicData>
        </a:graphic>
      </p:graphicFrame>
    </p:spTree>
    <p:extLst>
      <p:ext uri="{BB962C8B-B14F-4D97-AF65-F5344CB8AC3E}">
        <p14:creationId xmlns:p14="http://schemas.microsoft.com/office/powerpoint/2010/main" val="96481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5E9A1A96-CC71-4800-BAC9-DEA12C87AF7E}"/>
              </a:ext>
            </a:extLst>
          </p:cNvPr>
          <p:cNvGraphicFramePr>
            <a:graphicFrameLocks noChangeAspect="1"/>
          </p:cNvGraphicFramePr>
          <p:nvPr>
            <p:extLst>
              <p:ext uri="{D42A27DB-BD31-4B8C-83A1-F6EECF244321}">
                <p14:modId xmlns:p14="http://schemas.microsoft.com/office/powerpoint/2010/main" val="1909711868"/>
              </p:ext>
            </p:extLst>
          </p:nvPr>
        </p:nvGraphicFramePr>
        <p:xfrm>
          <a:off x="404191" y="0"/>
          <a:ext cx="11383617" cy="6911481"/>
        </p:xfrm>
        <a:graphic>
          <a:graphicData uri="http://schemas.openxmlformats.org/presentationml/2006/ole">
            <mc:AlternateContent xmlns:mc="http://schemas.openxmlformats.org/markup-compatibility/2006">
              <mc:Choice xmlns:v="urn:schemas-microsoft-com:vml" Requires="v">
                <p:oleObj spid="_x0000_s1051" name="Acrobat Document" r:id="rId3" imgW="9600881" imgH="5829037" progId="AcroExch.Document.DC">
                  <p:embed/>
                </p:oleObj>
              </mc:Choice>
              <mc:Fallback>
                <p:oleObj name="Acrobat Document" r:id="rId3" imgW="9600881" imgH="5829037" progId="AcroExch.Document.DC">
                  <p:embed/>
                  <p:pic>
                    <p:nvPicPr>
                      <p:cNvPr id="0" name=""/>
                      <p:cNvPicPr/>
                      <p:nvPr/>
                    </p:nvPicPr>
                    <p:blipFill>
                      <a:blip r:embed="rId4"/>
                      <a:stretch>
                        <a:fillRect/>
                      </a:stretch>
                    </p:blipFill>
                    <p:spPr>
                      <a:xfrm>
                        <a:off x="404191" y="0"/>
                        <a:ext cx="11383617" cy="6911481"/>
                      </a:xfrm>
                      <a:prstGeom prst="rect">
                        <a:avLst/>
                      </a:prstGeom>
                    </p:spPr>
                  </p:pic>
                </p:oleObj>
              </mc:Fallback>
            </mc:AlternateContent>
          </a:graphicData>
        </a:graphic>
      </p:graphicFrame>
    </p:spTree>
    <p:extLst>
      <p:ext uri="{BB962C8B-B14F-4D97-AF65-F5344CB8AC3E}">
        <p14:creationId xmlns:p14="http://schemas.microsoft.com/office/powerpoint/2010/main" val="105017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00EB94E-5986-4A12-9EB9-D21A53B9B8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3" name="Rectangle 32">
              <a:extLst>
                <a:ext uri="{FF2B5EF4-FFF2-40B4-BE49-F238E27FC236}">
                  <a16:creationId xmlns:a16="http://schemas.microsoft.com/office/drawing/2014/main" id="{7F07D5C4-3883-4C39-8013-AC2F712ED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C20A3FE4-A244-4989-A306-D8ED4C08E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id="{F656144B-C589-407F-936D-09B5AA8DB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ED4F0EAD-BAEE-4EB8-9576-9A62966B0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39AA23D1-4D6D-4FA4-9012-7A02B867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72A43045-2CA7-4819-892F-B8174077E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F10E3408-E9E0-466A-8A4D-41E8EF19CC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1" name="Rectangle 40">
            <a:extLst>
              <a:ext uri="{FF2B5EF4-FFF2-40B4-BE49-F238E27FC236}">
                <a16:creationId xmlns:a16="http://schemas.microsoft.com/office/drawing/2014/main" id="{D15D5E7E-3BAB-4D01-9675-EF20F2518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custDataLst>
              <p:tags r:id="rId1"/>
            </p:custDataLst>
          </p:nvPr>
        </p:nvSpPr>
        <p:spPr>
          <a:xfrm>
            <a:off x="8160773" y="1277653"/>
            <a:ext cx="3020133" cy="3117366"/>
          </a:xfrm>
        </p:spPr>
        <p:txBody>
          <a:bodyPr vert="horz" lIns="91440" tIns="45720" rIns="91440" bIns="45720" rtlCol="0" anchor="b">
            <a:normAutofit/>
          </a:bodyPr>
          <a:lstStyle/>
          <a:p>
            <a:br>
              <a:rPr lang="en-US" sz="5400"/>
            </a:br>
            <a:r>
              <a:rPr lang="en-US" sz="5400"/>
              <a:t>Les activités</a:t>
            </a:r>
          </a:p>
        </p:txBody>
      </p:sp>
      <p:sp>
        <p:nvSpPr>
          <p:cNvPr id="43" name="Rectangle 42">
            <a:extLst>
              <a:ext uri="{FF2B5EF4-FFF2-40B4-BE49-F238E27FC236}">
                <a16:creationId xmlns:a16="http://schemas.microsoft.com/office/drawing/2014/main" id="{FCCA5880-D051-4158-BBCD-ADFFCA16D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2" y="1113062"/>
            <a:ext cx="6470908" cy="4628759"/>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26BBD9CA-991F-479A-A3FF-251CDD6E29E7}"/>
              </a:ext>
            </a:extLst>
          </p:cNvPr>
          <p:cNvPicPr>
            <a:picLocks noChangeAspect="1"/>
          </p:cNvPicPr>
          <p:nvPr/>
        </p:nvPicPr>
        <p:blipFill>
          <a:blip r:embed="rId4"/>
          <a:stretch>
            <a:fillRect/>
          </a:stretch>
        </p:blipFill>
        <p:spPr>
          <a:xfrm>
            <a:off x="1379545" y="1274844"/>
            <a:ext cx="2760401" cy="2070301"/>
          </a:xfrm>
          <a:prstGeom prst="roundRect">
            <a:avLst>
              <a:gd name="adj" fmla="val 1858"/>
            </a:avLst>
          </a:prstGeom>
          <a:effectLst/>
        </p:spPr>
      </p:pic>
      <p:pic>
        <p:nvPicPr>
          <p:cNvPr id="11" name="Image 10">
            <a:extLst>
              <a:ext uri="{FF2B5EF4-FFF2-40B4-BE49-F238E27FC236}">
                <a16:creationId xmlns:a16="http://schemas.microsoft.com/office/drawing/2014/main" id="{1D9A8D09-A3AB-4CFA-B0D9-EAEECE8A590B}"/>
              </a:ext>
            </a:extLst>
          </p:cNvPr>
          <p:cNvPicPr>
            <a:picLocks noChangeAspect="1"/>
          </p:cNvPicPr>
          <p:nvPr/>
        </p:nvPicPr>
        <p:blipFill>
          <a:blip r:embed="rId5"/>
          <a:stretch>
            <a:fillRect/>
          </a:stretch>
        </p:blipFill>
        <p:spPr>
          <a:xfrm>
            <a:off x="4538723" y="1274844"/>
            <a:ext cx="2760402" cy="2070302"/>
          </a:xfrm>
          <a:prstGeom prst="roundRect">
            <a:avLst>
              <a:gd name="adj" fmla="val 1858"/>
            </a:avLst>
          </a:prstGeom>
          <a:effectLst/>
        </p:spPr>
      </p:pic>
      <p:pic>
        <p:nvPicPr>
          <p:cNvPr id="7" name="Image 6">
            <a:extLst>
              <a:ext uri="{FF2B5EF4-FFF2-40B4-BE49-F238E27FC236}">
                <a16:creationId xmlns:a16="http://schemas.microsoft.com/office/drawing/2014/main" id="{B36CD49F-A291-4C18-B299-07D4FA10E47B}"/>
              </a:ext>
            </a:extLst>
          </p:cNvPr>
          <p:cNvPicPr>
            <a:picLocks noChangeAspect="1"/>
          </p:cNvPicPr>
          <p:nvPr/>
        </p:nvPicPr>
        <p:blipFill>
          <a:blip r:embed="rId6"/>
          <a:stretch>
            <a:fillRect/>
          </a:stretch>
        </p:blipFill>
        <p:spPr>
          <a:xfrm>
            <a:off x="1385133" y="3506927"/>
            <a:ext cx="2760401" cy="2070301"/>
          </a:xfrm>
          <a:prstGeom prst="roundRect">
            <a:avLst>
              <a:gd name="adj" fmla="val 1858"/>
            </a:avLst>
          </a:prstGeom>
          <a:effectLst/>
        </p:spPr>
      </p:pic>
      <p:pic>
        <p:nvPicPr>
          <p:cNvPr id="5" name="Espace réservé du contenu 4">
            <a:extLst>
              <a:ext uri="{FF2B5EF4-FFF2-40B4-BE49-F238E27FC236}">
                <a16:creationId xmlns:a16="http://schemas.microsoft.com/office/drawing/2014/main" id="{DECCD7BC-CB8A-41B1-A2B9-154F861342BB}"/>
              </a:ext>
            </a:extLst>
          </p:cNvPr>
          <p:cNvPicPr>
            <a:picLocks noGrp="1" noChangeAspect="1"/>
          </p:cNvPicPr>
          <p:nvPr>
            <p:ph idx="1"/>
          </p:nvPr>
        </p:nvPicPr>
        <p:blipFill>
          <a:blip r:embed="rId7"/>
          <a:stretch>
            <a:fillRect/>
          </a:stretch>
        </p:blipFill>
        <p:spPr>
          <a:xfrm>
            <a:off x="4420905" y="3815539"/>
            <a:ext cx="2996039" cy="1453078"/>
          </a:xfrm>
          <a:prstGeom prst="roundRect">
            <a:avLst>
              <a:gd name="adj" fmla="val 1858"/>
            </a:avLst>
          </a:prstGeom>
          <a:effectLst/>
        </p:spPr>
      </p:pic>
    </p:spTree>
    <p:extLst>
      <p:ext uri="{BB962C8B-B14F-4D97-AF65-F5344CB8AC3E}">
        <p14:creationId xmlns:p14="http://schemas.microsoft.com/office/powerpoint/2010/main" val="22190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sz="4000" b="1" dirty="0"/>
              <a:t>MISSION</a:t>
            </a:r>
          </a:p>
        </p:txBody>
      </p:sp>
      <p:sp>
        <p:nvSpPr>
          <p:cNvPr id="3" name="Espace réservé du contenu 2"/>
          <p:cNvSpPr>
            <a:spLocks noGrp="1"/>
          </p:cNvSpPr>
          <p:nvPr>
            <p:ph idx="1"/>
            <p:custDataLst>
              <p:tags r:id="rId2"/>
            </p:custDataLst>
          </p:nvPr>
        </p:nvSpPr>
        <p:spPr/>
        <p:txBody>
          <a:bodyPr>
            <a:noAutofit/>
          </a:bodyPr>
          <a:lstStyle/>
          <a:p>
            <a:pPr marL="0" indent="0">
              <a:buNone/>
            </a:pPr>
            <a:r>
              <a:rPr lang="fr-CA" sz="2800" dirty="0">
                <a:solidFill>
                  <a:schemeClr val="tx1"/>
                </a:solidFill>
              </a:rPr>
              <a:t>L’école Charles-René-Lalande a pour </a:t>
            </a:r>
            <a:r>
              <a:rPr lang="fr-CA" sz="2800" b="1" dirty="0">
                <a:solidFill>
                  <a:schemeClr val="tx1"/>
                </a:solidFill>
              </a:rPr>
              <a:t>mission </a:t>
            </a:r>
            <a:r>
              <a:rPr lang="fr-CA" sz="2800" dirty="0">
                <a:solidFill>
                  <a:schemeClr val="tx1"/>
                </a:solidFill>
              </a:rPr>
              <a:t>d’instruire, de socialiser et de qualifier les élèves en veillant à leur réussite éducative.  Elle se doit d’organiser et de rendre accessibles des services éducatifs de qualité dans un milieu inspirant.  Notre école valorise l’éducation et participe au développement social et culturel en collaboration avec la communauté. </a:t>
            </a:r>
          </a:p>
        </p:txBody>
      </p:sp>
    </p:spTree>
    <p:extLst>
      <p:ext uri="{BB962C8B-B14F-4D97-AF65-F5344CB8AC3E}">
        <p14:creationId xmlns:p14="http://schemas.microsoft.com/office/powerpoint/2010/main" val="308804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sz="4000" b="1" dirty="0"/>
              <a:t>VISION</a:t>
            </a:r>
          </a:p>
        </p:txBody>
      </p:sp>
      <p:sp>
        <p:nvSpPr>
          <p:cNvPr id="3" name="Espace réservé du contenu 2"/>
          <p:cNvSpPr>
            <a:spLocks noGrp="1"/>
          </p:cNvSpPr>
          <p:nvPr>
            <p:ph idx="1"/>
            <p:custDataLst>
              <p:tags r:id="rId2"/>
            </p:custDataLst>
          </p:nvPr>
        </p:nvSpPr>
        <p:spPr/>
        <p:txBody>
          <a:bodyPr>
            <a:normAutofit/>
          </a:bodyPr>
          <a:lstStyle/>
          <a:p>
            <a:pPr marL="0" indent="0">
              <a:buNone/>
            </a:pPr>
            <a:r>
              <a:rPr lang="fr-CA" sz="2800" dirty="0"/>
              <a:t>La </a:t>
            </a:r>
            <a:r>
              <a:rPr lang="fr-CA" sz="2800" b="1" dirty="0"/>
              <a:t>vision</a:t>
            </a:r>
            <a:r>
              <a:rPr lang="fr-CA" sz="2800" dirty="0"/>
              <a:t> de l’école Charles-René-Lalande est d’offrir un milieu centré sur la réussite de tous, permettant à chacun de développer son plein potentiel, de donner le goût d’apprendre et de former des élèves compétents, créatifs, actifs et bienveillants.  Le tout en collaboration avec la communauté et les partenaires.</a:t>
            </a:r>
          </a:p>
        </p:txBody>
      </p:sp>
    </p:spTree>
    <p:extLst>
      <p:ext uri="{BB962C8B-B14F-4D97-AF65-F5344CB8AC3E}">
        <p14:creationId xmlns:p14="http://schemas.microsoft.com/office/powerpoint/2010/main" val="423532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sz="4000" b="1" dirty="0"/>
              <a:t>VALEURS</a:t>
            </a:r>
          </a:p>
        </p:txBody>
      </p:sp>
      <p:sp>
        <p:nvSpPr>
          <p:cNvPr id="3" name="Rectangle 2"/>
          <p:cNvSpPr/>
          <p:nvPr>
            <p:custDataLst>
              <p:tags r:id="rId2"/>
            </p:custDataLst>
          </p:nvPr>
        </p:nvSpPr>
        <p:spPr>
          <a:xfrm>
            <a:off x="1154953" y="2455817"/>
            <a:ext cx="10157480" cy="3231654"/>
          </a:xfrm>
          <a:prstGeom prst="rect">
            <a:avLst/>
          </a:prstGeom>
        </p:spPr>
        <p:txBody>
          <a:bodyPr wrap="square">
            <a:spAutoFit/>
          </a:bodyPr>
          <a:lstStyle/>
          <a:p>
            <a:r>
              <a:rPr lang="fr-CA" sz="2000" b="1" dirty="0"/>
              <a:t>DYNAMIQUE</a:t>
            </a:r>
          </a:p>
          <a:p>
            <a:r>
              <a:rPr lang="fr-CA" dirty="0"/>
              <a:t>Une école proactive, à l’écoute de son milieu qui valorise l’engagement de tous.</a:t>
            </a:r>
          </a:p>
          <a:p>
            <a:r>
              <a:rPr lang="fr-CA" sz="2000" b="1" dirty="0"/>
              <a:t>HUMAINE</a:t>
            </a:r>
          </a:p>
          <a:p>
            <a:r>
              <a:rPr lang="fr-CA" dirty="0"/>
              <a:t>Une école ouverte à la diversité, favorisant le vivre-ensemble en mettant l’accent sur l’empathie et la bienveillance, de manière à ce que chacune et chacun puisse développer son plein potentiel.</a:t>
            </a:r>
          </a:p>
          <a:p>
            <a:r>
              <a:rPr lang="fr-CA" sz="2000" b="1" dirty="0"/>
              <a:t>INNOVANTE</a:t>
            </a:r>
          </a:p>
          <a:p>
            <a:r>
              <a:rPr lang="fr-CA" dirty="0"/>
              <a:t>C’est par une approche visionnaire, audacieuse et créative que le défi que constitue la réussite éducative de toutes et de tous pourra être relevé, dans un environnement transformé par la mondialisation, le numérique et requérant des compétences propres au 21</a:t>
            </a:r>
            <a:r>
              <a:rPr lang="fr-CA" baseline="30000" dirty="0"/>
              <a:t>e</a:t>
            </a:r>
            <a:r>
              <a:rPr lang="fr-CA" dirty="0"/>
              <a:t> siècle.</a:t>
            </a:r>
          </a:p>
        </p:txBody>
      </p:sp>
    </p:spTree>
    <p:extLst>
      <p:ext uri="{BB962C8B-B14F-4D97-AF65-F5344CB8AC3E}">
        <p14:creationId xmlns:p14="http://schemas.microsoft.com/office/powerpoint/2010/main" val="7805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2082" y="196952"/>
            <a:ext cx="6608860" cy="470000"/>
          </a:xfrm>
          <a:prstGeom prst="rect">
            <a:avLst/>
          </a:prstGeom>
        </p:spPr>
        <p:txBody>
          <a:bodyPr wrap="none">
            <a:spAutoFit/>
          </a:bodyPr>
          <a:lstStyle/>
          <a:p>
            <a:pPr>
              <a:lnSpc>
                <a:spcPct val="107000"/>
              </a:lnSpc>
              <a:spcAft>
                <a:spcPts val="0"/>
              </a:spcAft>
            </a:pPr>
            <a:r>
              <a:rPr lang="fr-CA" sz="2400" i="1" dirty="0">
                <a:latin typeface="Calibri" panose="020F0502020204030204" pitchFamily="34" charset="0"/>
                <a:ea typeface="Calibri" panose="020F0502020204030204" pitchFamily="34" charset="0"/>
                <a:cs typeface="Times New Roman" panose="02020603050405020304" pitchFamily="18" charset="0"/>
              </a:rPr>
              <a:t>ENJEU 1 : Développement du plein potentiel de tous</a:t>
            </a:r>
            <a:endParaRPr lang="fr-C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129404090"/>
              </p:ext>
            </p:extLst>
          </p:nvPr>
        </p:nvGraphicFramePr>
        <p:xfrm>
          <a:off x="524431" y="931466"/>
          <a:ext cx="10787615" cy="5409744"/>
        </p:xfrm>
        <a:graphic>
          <a:graphicData uri="http://schemas.openxmlformats.org/drawingml/2006/table">
            <a:tbl>
              <a:tblPr firstRow="1" firstCol="1" bandRow="1">
                <a:tableStyleId>{00A15C55-8517-42AA-B614-E9B94910E393}</a:tableStyleId>
              </a:tblPr>
              <a:tblGrid>
                <a:gridCol w="1358156">
                  <a:extLst>
                    <a:ext uri="{9D8B030D-6E8A-4147-A177-3AD203B41FA5}">
                      <a16:colId xmlns:a16="http://schemas.microsoft.com/office/drawing/2014/main" val="3616073056"/>
                    </a:ext>
                  </a:extLst>
                </a:gridCol>
                <a:gridCol w="1653988">
                  <a:extLst>
                    <a:ext uri="{9D8B030D-6E8A-4147-A177-3AD203B41FA5}">
                      <a16:colId xmlns:a16="http://schemas.microsoft.com/office/drawing/2014/main" val="1250913925"/>
                    </a:ext>
                  </a:extLst>
                </a:gridCol>
                <a:gridCol w="2608729">
                  <a:extLst>
                    <a:ext uri="{9D8B030D-6E8A-4147-A177-3AD203B41FA5}">
                      <a16:colId xmlns:a16="http://schemas.microsoft.com/office/drawing/2014/main" val="4174509704"/>
                    </a:ext>
                  </a:extLst>
                </a:gridCol>
                <a:gridCol w="3272159">
                  <a:extLst>
                    <a:ext uri="{9D8B030D-6E8A-4147-A177-3AD203B41FA5}">
                      <a16:colId xmlns:a16="http://schemas.microsoft.com/office/drawing/2014/main" val="822062467"/>
                    </a:ext>
                  </a:extLst>
                </a:gridCol>
                <a:gridCol w="1894583">
                  <a:extLst>
                    <a:ext uri="{9D8B030D-6E8A-4147-A177-3AD203B41FA5}">
                      <a16:colId xmlns:a16="http://schemas.microsoft.com/office/drawing/2014/main" val="3821728782"/>
                    </a:ext>
                  </a:extLst>
                </a:gridCol>
              </a:tblGrid>
              <a:tr h="302735">
                <a:tc>
                  <a:txBody>
                    <a:bodyPr/>
                    <a:lstStyle/>
                    <a:p>
                      <a:pPr algn="ctr">
                        <a:lnSpc>
                          <a:spcPct val="107000"/>
                        </a:lnSpc>
                        <a:spcAft>
                          <a:spcPts val="0"/>
                        </a:spcAft>
                      </a:pPr>
                      <a:r>
                        <a:rPr lang="fr-CA" sz="1200" dirty="0">
                          <a:effectLst/>
                        </a:rPr>
                        <a:t>Orientation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Axes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Objectifs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Indicateurs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gn="ctr">
                        <a:lnSpc>
                          <a:spcPct val="107000"/>
                        </a:lnSpc>
                        <a:spcAft>
                          <a:spcPts val="0"/>
                        </a:spcAft>
                      </a:pPr>
                      <a:r>
                        <a:rPr lang="fr-CA" sz="1200" dirty="0">
                          <a:effectLst/>
                        </a:rPr>
                        <a:t>Cibles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3088840001"/>
                  </a:ext>
                </a:extLst>
              </a:tr>
              <a:tr h="880604">
                <a:tc rowSpan="2">
                  <a:txBody>
                    <a:bodyPr/>
                    <a:lstStyle/>
                    <a:p>
                      <a:pPr>
                        <a:lnSpc>
                          <a:spcPct val="107000"/>
                        </a:lnSpc>
                        <a:spcAft>
                          <a:spcPts val="0"/>
                        </a:spcAft>
                      </a:pPr>
                      <a:endParaRPr lang="fr-CA" sz="1400" dirty="0">
                        <a:effectLst/>
                      </a:endParaRPr>
                    </a:p>
                    <a:p>
                      <a:pPr>
                        <a:lnSpc>
                          <a:spcPct val="107000"/>
                        </a:lnSpc>
                        <a:spcAft>
                          <a:spcPts val="0"/>
                        </a:spcAft>
                      </a:pPr>
                      <a:r>
                        <a:rPr lang="fr-CA" sz="1400" dirty="0">
                          <a:effectLst/>
                        </a:rPr>
                        <a:t>Offrir des services adaptés à la diversité des élèves et de leurs besoins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rowSpan="2">
                  <a:txBody>
                    <a:bodyPr/>
                    <a:lstStyle/>
                    <a:p>
                      <a:pPr>
                        <a:lnSpc>
                          <a:spcPct val="107000"/>
                        </a:lnSpc>
                        <a:spcAft>
                          <a:spcPts val="0"/>
                        </a:spcAft>
                      </a:pPr>
                      <a:r>
                        <a:rPr lang="fr-CA" sz="1200" dirty="0">
                          <a:effectLst/>
                        </a:rPr>
                        <a:t>1-La prévention et l’accompagnement</a:t>
                      </a:r>
                    </a:p>
                    <a:p>
                      <a:pPr>
                        <a:lnSpc>
                          <a:spcPct val="107000"/>
                        </a:lnSpc>
                        <a:spcAft>
                          <a:spcPts val="0"/>
                        </a:spcAft>
                      </a:pPr>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Dépister tôt pour intervenir auprès des élèves tout au long de leur primaire et choisir les interventions appropriées.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228600">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100% des élèves ayant des besoins particuliers recevront des interventions à partir des pratiques probantes</a:t>
                      </a:r>
                    </a:p>
                    <a:p>
                      <a:pPr marL="228600">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100% des élèves dépistés</a:t>
                      </a:r>
                      <a:r>
                        <a:rPr lang="fr-CA" sz="1200" baseline="0" dirty="0">
                          <a:effectLst/>
                          <a:latin typeface="Calibri" panose="020F0502020204030204" pitchFamily="34" charset="0"/>
                          <a:ea typeface="Calibri" panose="020F0502020204030204" pitchFamily="34" charset="0"/>
                          <a:cs typeface="Times New Roman" panose="02020603050405020304" pitchFamily="18" charset="0"/>
                        </a:rPr>
                        <a:t> recevront un soutien dès le dépistage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80 % en 2019-2020</a:t>
                      </a:r>
                    </a:p>
                    <a:p>
                      <a:pPr>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90% en 2020-2021</a:t>
                      </a:r>
                    </a:p>
                    <a:p>
                      <a:pPr>
                        <a:lnSpc>
                          <a:spcPct val="107000"/>
                        </a:lnSpc>
                        <a:spcAft>
                          <a:spcPts val="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100% en 2021-2022</a:t>
                      </a:r>
                    </a:p>
                    <a:p>
                      <a:pPr>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997360845"/>
                  </a:ext>
                </a:extLst>
              </a:tr>
              <a:tr h="1111626">
                <a:tc vMerge="1">
                  <a:txBody>
                    <a:bodyPr/>
                    <a:lstStyle/>
                    <a:p>
                      <a:endParaRPr lang="fr-CA"/>
                    </a:p>
                  </a:txBody>
                  <a:tcPr/>
                </a:tc>
                <a:tc vMerge="1">
                  <a:txBody>
                    <a:bodyPr/>
                    <a:lstStyle/>
                    <a:p>
                      <a:endParaRPr lang="fr-CA"/>
                    </a:p>
                  </a:txBody>
                  <a:tcPr/>
                </a:tc>
                <a:tc>
                  <a:txBody>
                    <a:bodyPr/>
                    <a:lstStyle/>
                    <a:p>
                      <a:pPr>
                        <a:lnSpc>
                          <a:spcPct val="107000"/>
                        </a:lnSpc>
                        <a:spcAft>
                          <a:spcPts val="0"/>
                        </a:spcAft>
                      </a:pPr>
                      <a:r>
                        <a:rPr lang="fr-CA" sz="1200" dirty="0">
                          <a:effectLst/>
                        </a:rPr>
                        <a:t>Rehausser les compétences en </a:t>
                      </a:r>
                      <a:r>
                        <a:rPr lang="fr-CA" sz="1200" dirty="0" err="1">
                          <a:effectLst/>
                        </a:rPr>
                        <a:t>littératie</a:t>
                      </a:r>
                      <a:r>
                        <a:rPr lang="fr-CA" sz="1200" dirty="0">
                          <a:effectLst/>
                        </a:rPr>
                        <a:t>.</a:t>
                      </a:r>
                    </a:p>
                    <a:p>
                      <a:pPr>
                        <a:lnSpc>
                          <a:spcPct val="107000"/>
                        </a:lnSpc>
                        <a:spcAft>
                          <a:spcPts val="0"/>
                        </a:spcAft>
                      </a:pPr>
                      <a:r>
                        <a:rPr lang="fr-CA" sz="1200" dirty="0">
                          <a:effectLst/>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228600">
                        <a:lnSpc>
                          <a:spcPct val="107000"/>
                        </a:lnSpc>
                        <a:spcAft>
                          <a:spcPts val="0"/>
                        </a:spcAft>
                      </a:pPr>
                      <a:r>
                        <a:rPr lang="fr-CA" sz="1200" dirty="0">
                          <a:effectLst/>
                        </a:rPr>
                        <a:t>Augmenter de 5% le taux de réussite à l’épreuve ministérielle de lecture,</a:t>
                      </a:r>
                      <a:r>
                        <a:rPr lang="fr-CA" sz="1200" baseline="0" dirty="0">
                          <a:effectLst/>
                        </a:rPr>
                        <a:t> langue d’enseignement, de la 6</a:t>
                      </a:r>
                      <a:r>
                        <a:rPr lang="fr-CA" sz="1200" baseline="30000" dirty="0">
                          <a:effectLst/>
                        </a:rPr>
                        <a:t>e</a:t>
                      </a:r>
                      <a:r>
                        <a:rPr lang="fr-CA" sz="1200" baseline="0" dirty="0">
                          <a:effectLst/>
                        </a:rPr>
                        <a:t> année du primaire.</a:t>
                      </a:r>
                    </a:p>
                    <a:p>
                      <a:pPr marL="228600">
                        <a:lnSpc>
                          <a:spcPct val="107000"/>
                        </a:lnSpc>
                        <a:spcAft>
                          <a:spcPts val="0"/>
                        </a:spcAft>
                      </a:pPr>
                      <a:endParaRPr lang="fr-CA" sz="1200" dirty="0">
                        <a:effectLst/>
                      </a:endParaRPr>
                    </a:p>
                    <a:p>
                      <a:pPr marL="228600">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fr-CA" sz="1200" dirty="0">
                          <a:effectLst/>
                        </a:rPr>
                        <a:t>Diminuer de 5% l’écart entre les garçons et les filles en lecture d’ici 2022.</a:t>
                      </a:r>
                    </a:p>
                    <a:p>
                      <a:pPr marL="0" marR="0" lvl="0" indent="0" algn="l" defTabSz="457200" rtl="0" eaLnBrk="1" fontAlgn="auto" latinLnBrk="0" hangingPunct="1">
                        <a:lnSpc>
                          <a:spcPct val="107000"/>
                        </a:lnSpc>
                        <a:spcBef>
                          <a:spcPts val="0"/>
                        </a:spcBef>
                        <a:spcAft>
                          <a:spcPts val="0"/>
                        </a:spcAft>
                        <a:buClrTx/>
                        <a:buSzTx/>
                        <a:buFontTx/>
                        <a:buNone/>
                        <a:tabLst/>
                        <a:defRPr/>
                      </a:pPr>
                      <a:r>
                        <a:rPr lang="fr-CA" sz="1200" dirty="0">
                          <a:effectLst/>
                        </a:rPr>
                        <a:t>100% des enseignantes vivront</a:t>
                      </a:r>
                      <a:r>
                        <a:rPr lang="fr-CA" sz="1200" baseline="0" dirty="0">
                          <a:effectLst/>
                        </a:rPr>
                        <a:t> un entretien de lecture par étape pour les élèves ciblés.</a:t>
                      </a:r>
                      <a:endParaRPr lang="fr-CA" sz="1200" dirty="0">
                        <a:effectLst/>
                      </a:endParaRPr>
                    </a:p>
                    <a:p>
                      <a:pPr>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35143225"/>
                  </a:ext>
                </a:extLst>
              </a:tr>
              <a:tr h="1228331">
                <a:tc>
                  <a:txBody>
                    <a:bodyPr/>
                    <a:lstStyle/>
                    <a:p>
                      <a:pPr>
                        <a:lnSpc>
                          <a:spcPct val="107000"/>
                        </a:lnSpc>
                        <a:spcAft>
                          <a:spcPts val="0"/>
                        </a:spcAft>
                      </a:pPr>
                      <a:r>
                        <a:rPr lang="fr-CA" sz="700" dirty="0">
                          <a:effectLst/>
                        </a:rPr>
                        <a:t> </a:t>
                      </a:r>
                      <a:endParaRPr lang="fr-CA"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a:effectLst/>
                        </a:rPr>
                        <a:t>2-Des fondements pour apprendre tout au long de la vie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Augmenter les compétences en </a:t>
                      </a:r>
                      <a:r>
                        <a:rPr lang="fr-CA" sz="1200" dirty="0" err="1">
                          <a:effectLst/>
                        </a:rPr>
                        <a:t>numératie</a:t>
                      </a:r>
                      <a:r>
                        <a:rPr lang="fr-CA" sz="1200" dirty="0">
                          <a:effectLst/>
                        </a:rPr>
                        <a:t>.</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228600">
                        <a:lnSpc>
                          <a:spcPct val="107000"/>
                        </a:lnSpc>
                        <a:spcAft>
                          <a:spcPts val="0"/>
                        </a:spcAft>
                      </a:pPr>
                      <a:r>
                        <a:rPr lang="fr-CA" sz="1200" dirty="0">
                          <a:effectLst/>
                        </a:rPr>
                        <a:t>Augmentation de 5% du taux de réussite en mathématique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000" dirty="0">
                          <a:effectLst/>
                          <a:latin typeface="+mn-lt"/>
                          <a:ea typeface="+mn-ea"/>
                          <a:cs typeface="+mn-cs"/>
                        </a:rPr>
                        <a:t>100%</a:t>
                      </a:r>
                      <a:r>
                        <a:rPr lang="fr-CA" sz="1000" baseline="0" dirty="0">
                          <a:effectLst/>
                          <a:latin typeface="+mn-lt"/>
                          <a:ea typeface="+mn-ea"/>
                          <a:cs typeface="+mn-cs"/>
                        </a:rPr>
                        <a:t> des enseignantes utiliseront des pratiques riches et variées (manipulation, bavardage mathématique, etc.) d’ici 2022 pour la construction de concepts.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extLst>
                  <a:ext uri="{0D108BD9-81ED-4DB2-BD59-A6C34878D82A}">
                    <a16:rowId xmlns:a16="http://schemas.microsoft.com/office/drawing/2014/main" val="3562871011"/>
                  </a:ext>
                </a:extLst>
              </a:tr>
              <a:tr h="1156052">
                <a:tc>
                  <a:txBody>
                    <a:bodyPr/>
                    <a:lstStyle/>
                    <a:p>
                      <a:pPr>
                        <a:lnSpc>
                          <a:spcPct val="107000"/>
                        </a:lnSpc>
                        <a:spcAft>
                          <a:spcPts val="0"/>
                        </a:spcAft>
                      </a:pPr>
                      <a:r>
                        <a:rPr lang="fr-CA" sz="700">
                          <a:effectLst/>
                        </a:rPr>
                        <a:t> </a:t>
                      </a:r>
                      <a:endParaRPr lang="fr-CA" sz="50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3-La diversité des personnes et de leurs besoins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rPr>
                        <a:t>Offrir un milieu de vie qui permet à tous les élèves de bouger 60 minutes par jour.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marL="228600" marR="0" lvl="0" indent="0" algn="l" defTabSz="457200" rtl="0" eaLnBrk="1" fontAlgn="auto" latinLnBrk="0" hangingPunct="1">
                        <a:lnSpc>
                          <a:spcPct val="107000"/>
                        </a:lnSpc>
                        <a:spcBef>
                          <a:spcPts val="0"/>
                        </a:spcBef>
                        <a:spcAft>
                          <a:spcPts val="0"/>
                        </a:spcAft>
                        <a:buClrTx/>
                        <a:buSzTx/>
                        <a:buFontTx/>
                        <a:buNone/>
                        <a:tabLst/>
                        <a:defRPr/>
                      </a:pPr>
                      <a:r>
                        <a:rPr lang="fr-CA" sz="1200" dirty="0">
                          <a:effectLst/>
                        </a:rPr>
                        <a:t>100%</a:t>
                      </a:r>
                      <a:r>
                        <a:rPr lang="fr-CA" sz="1200" baseline="0" dirty="0">
                          <a:effectLst/>
                        </a:rPr>
                        <a:t> des élèves bénéficieront de 60 minutes d’activité physique par jour</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977" marR="33977" marT="0" marB="0"/>
                </a:tc>
                <a:tc>
                  <a:txBody>
                    <a:bodyPr/>
                    <a:lstStyle/>
                    <a:p>
                      <a:pPr>
                        <a:lnSpc>
                          <a:spcPct val="107000"/>
                        </a:lnSpc>
                        <a:spcAft>
                          <a:spcPts val="0"/>
                        </a:spcAft>
                      </a:pPr>
                      <a:r>
                        <a:rPr lang="fr-CA" sz="1200" dirty="0">
                          <a:effectLst/>
                          <a:latin typeface="Century Gothic" panose="020B0502020202020204" pitchFamily="34" charset="0"/>
                          <a:ea typeface="Calibri" panose="020F0502020204030204" pitchFamily="34" charset="0"/>
                          <a:cs typeface="Times New Roman" panose="02020603050405020304" pitchFamily="18" charset="0"/>
                        </a:rPr>
                        <a:t>D’ici 2022</a:t>
                      </a:r>
                    </a:p>
                  </a:txBody>
                  <a:tcPr marL="33977" marR="33977" marT="0" marB="0"/>
                </a:tc>
                <a:extLst>
                  <a:ext uri="{0D108BD9-81ED-4DB2-BD59-A6C34878D82A}">
                    <a16:rowId xmlns:a16="http://schemas.microsoft.com/office/drawing/2014/main" val="1865336488"/>
                  </a:ext>
                </a:extLst>
              </a:tr>
            </a:tbl>
          </a:graphicData>
        </a:graphic>
      </p:graphicFrame>
      <p:sp>
        <p:nvSpPr>
          <p:cNvPr id="4" name="Rectangle 1"/>
          <p:cNvSpPr>
            <a:spLocks noChangeArrowheads="1"/>
          </p:cNvSpPr>
          <p:nvPr/>
        </p:nvSpPr>
        <p:spPr bwMode="auto">
          <a:xfrm>
            <a:off x="329120" y="2956368"/>
            <a:ext cx="15614642" cy="123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1681653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811</TotalTime>
  <Words>783</Words>
  <Application>Microsoft Office PowerPoint</Application>
  <PresentationFormat>Grand écran</PresentationFormat>
  <Paragraphs>106</Paragraphs>
  <Slides>11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8" baseType="lpstr">
      <vt:lpstr>Arial</vt:lpstr>
      <vt:lpstr>Calibri</vt:lpstr>
      <vt:lpstr>Century Gothic</vt:lpstr>
      <vt:lpstr>Times New Roman</vt:lpstr>
      <vt:lpstr>Wingdings 3</vt:lpstr>
      <vt:lpstr>Salle d’ions</vt:lpstr>
      <vt:lpstr>Acrobat Document</vt:lpstr>
      <vt:lpstr>Projet  Éducatif</vt:lpstr>
      <vt:lpstr>                      L’école Charles-René-Lalande est située en milieu rural, dans la municipalité de Rivière-Héva.  Annuellement l’école accueille entre 64 et 70 élèves répartis de la maternelle 4 ans à la 6e année.  La communauté compte une population de 1 600 habitants.  La majorité de nos élèves sont transportés par autobus.  L’indice de défavorisation est de 9 sur 10.  La direction de l’établissement est assurée par Mme Julie Landry.  L’équipe-école compte une quinzaine d’employés dont 5 enseignantes à temps plein, 3 enseignantes à temps partiel et 7 autres employés. Le service de garde contribue à la vie de l’école depuis plus de 5 ans.   Nous comptons :  30 % d’élèves à risque au niveau des apprentissages, 3% d’élèves ayant des besoins de soutien particulier en comportement,  3% d’élèves vivant avec un handicap et  37% des élèves ont un plan d’intervention.  La mission de l’école est d’instruire, de socialiser et de qualifier, tout en soutenant des valeurs telles qu’humaine, innovante et dynamique.  Toutes les orientations sont définies en vue d’atteindre les buts du projet éducatif de l’école.   </vt:lpstr>
      <vt:lpstr>66 élèves</vt:lpstr>
      <vt:lpstr>Présentation PowerPoint</vt:lpstr>
      <vt:lpstr> Les activités</vt:lpstr>
      <vt:lpstr>MISSION</vt:lpstr>
      <vt:lpstr>VISION</vt:lpstr>
      <vt:lpstr>VALEURS</vt:lpstr>
      <vt:lpstr>Présentation PowerPoint</vt:lpstr>
      <vt:lpstr>Présentation PowerPoint</vt:lpstr>
      <vt:lpstr>Présentation PowerPoint</vt:lpstr>
    </vt:vector>
  </TitlesOfParts>
  <Company>Commission-Scolaire-de-l'Or-et-des-Bois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Éducatif</dc:title>
  <dc:creator>JULIE LANDRY</dc:creator>
  <cp:lastModifiedBy>Julie Landry</cp:lastModifiedBy>
  <cp:revision>89</cp:revision>
  <cp:lastPrinted>2019-06-12T13:54:23Z</cp:lastPrinted>
  <dcterms:created xsi:type="dcterms:W3CDTF">2019-01-08T15:39:55Z</dcterms:created>
  <dcterms:modified xsi:type="dcterms:W3CDTF">2019-07-16T16:51:29Z</dcterms:modified>
</cp:coreProperties>
</file>